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63" r:id="rId3"/>
    <p:sldId id="270" r:id="rId4"/>
    <p:sldId id="264" r:id="rId5"/>
    <p:sldId id="272" r:id="rId6"/>
    <p:sldId id="266" r:id="rId7"/>
    <p:sldId id="261" r:id="rId8"/>
  </p:sldIdLst>
  <p:sldSz cx="12192000" cy="6858000"/>
  <p:notesSz cx="6858000" cy="9144000"/>
  <p:embeddedFontLst>
    <p:embeddedFont>
      <p:font typeface="思源黑体 CN Bold" panose="02010600030101010101" charset="-122"/>
      <p:bold r:id="rId9"/>
    </p:embeddedFont>
    <p:embeddedFont>
      <p:font typeface="等线" panose="02010600030101010101" pitchFamily="2" charset="-122"/>
      <p:regular r:id="rId10"/>
      <p:bold r:id="rId11"/>
    </p:embeddedFont>
    <p:embeddedFont>
      <p:font typeface="等线 Light" panose="02010600030101010101" pitchFamily="2" charset="-122"/>
      <p:regular r:id="rId12"/>
    </p:embeddedFont>
    <p:embeddedFont>
      <p:font typeface="黑体" panose="02010609060101010101" pitchFamily="49" charset="-122"/>
      <p:regular r:id="rId13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416" userDrawn="1">
          <p15:clr>
            <a:srgbClr val="A4A3A4"/>
          </p15:clr>
        </p15:guide>
        <p15:guide id="2" pos="7256" userDrawn="1">
          <p15:clr>
            <a:srgbClr val="A4A3A4"/>
          </p15:clr>
        </p15:guide>
        <p15:guide id="3" orient="horz" pos="648" userDrawn="1">
          <p15:clr>
            <a:srgbClr val="A4A3A4"/>
          </p15:clr>
        </p15:guide>
        <p15:guide id="4" orient="horz" pos="712" userDrawn="1">
          <p15:clr>
            <a:srgbClr val="A4A3A4"/>
          </p15:clr>
        </p15:guide>
        <p15:guide id="5" orient="horz" pos="3928" userDrawn="1">
          <p15:clr>
            <a:srgbClr val="A4A3A4"/>
          </p15:clr>
        </p15:guide>
        <p15:guide id="6" orient="horz" pos="386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AB7"/>
    <a:srgbClr val="00A5A1"/>
    <a:srgbClr val="EFEFE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86" d="100"/>
          <a:sy n="86" d="100"/>
        </p:scale>
        <p:origin x="514" y="67"/>
      </p:cViewPr>
      <p:guideLst>
        <p:guide pos="416"/>
        <p:guide pos="7256"/>
        <p:guide orient="horz" pos="648"/>
        <p:guide orient="horz" pos="712"/>
        <p:guide orient="horz" pos="3928"/>
        <p:guide orient="horz" pos="386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5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sv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122839-968C-5C38-4C7C-9F4C33D4C2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80591" y="2420731"/>
            <a:ext cx="5133008" cy="718172"/>
          </a:xfrm>
        </p:spPr>
        <p:txBody>
          <a:bodyPr anchor="b">
            <a:normAutofit/>
          </a:bodyPr>
          <a:lstStyle>
            <a:lvl1pPr algn="ctr">
              <a:defRPr sz="2800" b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06D2025-CFD1-5716-02BA-5DF5F137B0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AC217-5B01-4ECC-BF88-B56E295B7AE5}" type="datetimeFigureOut">
              <a:rPr lang="zh-CN" altLang="en-US" smtClean="0"/>
              <a:t>2023/7/6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855659A-2DAD-1A2A-5028-A8FA13D50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5FBE5E9-B268-D6B5-F07A-E163451B2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80A8C-8214-4801-B7BB-32767082C684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5D3A94F-C58C-DA8D-FBD9-CA12A26F0B7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1048" y="592279"/>
            <a:ext cx="2629905" cy="1859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5028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44BD2D-AB21-8F3D-19CA-95BF70CDAD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386F160-5D85-714C-9D4E-81D476E324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83E6FB1-F64B-A4BF-B8D4-B2141E0EDE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80A8C-8214-4801-B7BB-32767082C684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 descr="图片包含 文本&#10;&#10;描述已自动生成">
            <a:extLst>
              <a:ext uri="{FF2B5EF4-FFF2-40B4-BE49-F238E27FC236}">
                <a16:creationId xmlns:a16="http://schemas.microsoft.com/office/drawing/2014/main" id="{0D6EBD8E-E972-321D-FA74-E4FDC03A727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6475" y="141986"/>
            <a:ext cx="1139394" cy="789454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8D407485-3767-E8BA-EC57-BC4B71B37DD1}"/>
              </a:ext>
            </a:extLst>
          </p:cNvPr>
          <p:cNvSpPr txBox="1"/>
          <p:nvPr userDrawn="1"/>
        </p:nvSpPr>
        <p:spPr>
          <a:xfrm>
            <a:off x="761217" y="6301615"/>
            <a:ext cx="260104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MGI Medium" panose="02010604000000000000" pitchFamily="2" charset="-122"/>
                <a:cs typeface="Arial" panose="020B0604020202020204" pitchFamily="34" charset="0"/>
              </a:rPr>
              <a:t>©2023 MGI All rights reserved. </a:t>
            </a:r>
            <a:endParaRPr lang="zh-CN" altLang="en-US" sz="9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MGI Medium" panose="02010604000000000000" pitchFamily="2" charset="-122"/>
              <a:cs typeface="Arial" panose="020B0604020202020204" pitchFamily="34" charset="0"/>
            </a:endParaRPr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1EC1AFD7-7086-5B42-CA38-A8075AB2E2E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572500" y="-17927"/>
            <a:ext cx="1490382" cy="6909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4428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7F872F0-A8AA-5511-47EF-A0C6EA267A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94B7278-111C-E189-7F6E-6C7A174E7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80A8C-8214-4801-B7BB-32767082C684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1" name="图片 10" descr="图片包含 文本&#10;&#10;描述已自动生成">
            <a:extLst>
              <a:ext uri="{FF2B5EF4-FFF2-40B4-BE49-F238E27FC236}">
                <a16:creationId xmlns:a16="http://schemas.microsoft.com/office/drawing/2014/main" id="{809C67EC-2A67-6964-B69B-7B1B59B9BE6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6475" y="141986"/>
            <a:ext cx="1139394" cy="789454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D566D9C6-C721-2CB9-0F2C-6FB0619F9A4A}"/>
              </a:ext>
            </a:extLst>
          </p:cNvPr>
          <p:cNvSpPr txBox="1"/>
          <p:nvPr userDrawn="1"/>
        </p:nvSpPr>
        <p:spPr>
          <a:xfrm>
            <a:off x="761217" y="6301615"/>
            <a:ext cx="260104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MGI Medium" panose="02010604000000000000" pitchFamily="2" charset="-122"/>
                <a:cs typeface="Arial" panose="020B0604020202020204" pitchFamily="34" charset="0"/>
              </a:rPr>
              <a:t>©2023 MGI All rights reserved. </a:t>
            </a:r>
            <a:endParaRPr lang="zh-CN" altLang="en-US" sz="9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MGI Medium" panose="02010604000000000000" pitchFamily="2" charset="-122"/>
              <a:cs typeface="Arial" panose="020B0604020202020204" pitchFamily="34" charset="0"/>
            </a:endParaRPr>
          </a:p>
        </p:txBody>
      </p:sp>
      <p:pic>
        <p:nvPicPr>
          <p:cNvPr id="3" name="图形 2">
            <a:extLst>
              <a:ext uri="{FF2B5EF4-FFF2-40B4-BE49-F238E27FC236}">
                <a16:creationId xmlns:a16="http://schemas.microsoft.com/office/drawing/2014/main" id="{D040D07A-01C5-93EB-022C-998C5EEDCEB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33333" y="2311670"/>
            <a:ext cx="12258532" cy="2620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5756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2455E5-3A49-CE68-C862-FD342247AF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377" y="52304"/>
            <a:ext cx="3988869" cy="895784"/>
          </a:xfrm>
        </p:spPr>
        <p:txBody>
          <a:bodyPr>
            <a:normAutofit/>
          </a:bodyPr>
          <a:lstStyle>
            <a:lvl1pPr>
              <a:defRPr sz="2000"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1C2E6EE-4CA7-C3C7-CC93-50E964078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80A8C-8214-4801-B7BB-32767082C684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6" name="图片 5" descr="图片包含 文本&#10;&#10;描述已自动生成">
            <a:extLst>
              <a:ext uri="{FF2B5EF4-FFF2-40B4-BE49-F238E27FC236}">
                <a16:creationId xmlns:a16="http://schemas.microsoft.com/office/drawing/2014/main" id="{9A7BD747-FDB9-9830-6924-D17590A26B4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6475" y="141986"/>
            <a:ext cx="1139394" cy="789454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3A565CD1-FFAD-303A-9620-BB76B719B24E}"/>
              </a:ext>
            </a:extLst>
          </p:cNvPr>
          <p:cNvSpPr/>
          <p:nvPr userDrawn="1"/>
        </p:nvSpPr>
        <p:spPr>
          <a:xfrm>
            <a:off x="404261" y="288758"/>
            <a:ext cx="57752" cy="360947"/>
          </a:xfrm>
          <a:prstGeom prst="rect">
            <a:avLst/>
          </a:prstGeom>
          <a:solidFill>
            <a:srgbClr val="006A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6CC1E11-FE0E-1E75-2807-55D24D72C1D3}"/>
              </a:ext>
            </a:extLst>
          </p:cNvPr>
          <p:cNvSpPr txBox="1"/>
          <p:nvPr userDrawn="1"/>
        </p:nvSpPr>
        <p:spPr>
          <a:xfrm>
            <a:off x="4795476" y="6426744"/>
            <a:ext cx="260104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MGI Medium" panose="02010604000000000000" pitchFamily="2" charset="-122"/>
                <a:cs typeface="Arial" panose="020B0604020202020204" pitchFamily="34" charset="0"/>
              </a:rPr>
              <a:t>©2023 MGI All rights reserved. </a:t>
            </a:r>
            <a:endParaRPr lang="zh-CN" altLang="en-US" sz="9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MGI Medium" panose="02010604000000000000" pitchFamily="2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75395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>
            <a:extLst>
              <a:ext uri="{FF2B5EF4-FFF2-40B4-BE49-F238E27FC236}">
                <a16:creationId xmlns:a16="http://schemas.microsoft.com/office/drawing/2014/main" id="{009E13F9-9D0E-CAA6-231F-BE37FCD5FB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9D52D39-0D7B-588F-409F-8F337F230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80A8C-8214-4801-B7BB-32767082C68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6387637-4089-32B4-A218-62E3D7755269}"/>
              </a:ext>
            </a:extLst>
          </p:cNvPr>
          <p:cNvSpPr txBox="1"/>
          <p:nvPr userDrawn="1"/>
        </p:nvSpPr>
        <p:spPr>
          <a:xfrm>
            <a:off x="4795476" y="6266979"/>
            <a:ext cx="260104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00" dirty="0">
                <a:solidFill>
                  <a:schemeClr val="bg1"/>
                </a:solidFill>
                <a:latin typeface="Arial" panose="020B0604020202020204" pitchFamily="34" charset="0"/>
                <a:ea typeface="MGI Medium" panose="02010604000000000000" pitchFamily="2" charset="-122"/>
                <a:cs typeface="Arial" panose="020B0604020202020204" pitchFamily="34" charset="0"/>
              </a:rPr>
              <a:t>©2023 MGI All rights reserved. </a:t>
            </a:r>
            <a:endParaRPr lang="zh-CN" altLang="en-US" sz="900" dirty="0">
              <a:solidFill>
                <a:schemeClr val="bg1"/>
              </a:solidFill>
              <a:latin typeface="Arial" panose="020B0604020202020204" pitchFamily="34" charset="0"/>
              <a:ea typeface="MGI Medium" panose="02010604000000000000" pitchFamily="2" charset="-122"/>
              <a:cs typeface="Arial" panose="020B0604020202020204" pitchFamily="34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242FF15-53D4-871C-F7E7-2F7E558651B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1048" y="980202"/>
            <a:ext cx="2629905" cy="1859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7487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F5AEF0-1DF8-2434-269F-E8BA141861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D76EA1D-EF0F-B005-A12E-33BED6A99E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624A541-11A0-7FC6-2AC3-D3189AF4BE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18496C8-08E5-6C49-06B2-F35EA03221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AC217-5B01-4ECC-BF88-B56E295B7AE5}" type="datetimeFigureOut">
              <a:rPr lang="zh-CN" altLang="en-US" smtClean="0"/>
              <a:t>2023/7/6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063E48F-914F-1F23-04F7-134468B1D6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A0732BF-CC8C-E108-415C-9297BBAF0C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80A8C-8214-4801-B7BB-32767082C68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92274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17ADFEF-8D39-78CE-41BC-7983E163EA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B47382B8-4E59-69B4-7A4F-F701A4D9952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CC5945B-700E-05D7-C041-7C993B6272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8A92874-302D-1922-4F7F-D441DED9A4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AC217-5B01-4ECC-BF88-B56E295B7AE5}" type="datetimeFigureOut">
              <a:rPr lang="zh-CN" altLang="en-US" smtClean="0"/>
              <a:t>2023/7/6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51B780F-5ED5-B195-272F-AA8A01340D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D307B3A-23BF-CF81-8C97-44873D9C0D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80A8C-8214-4801-B7BB-32767082C68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71790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4C74BD3-A9BE-2076-A06F-F567E9673C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FE359B8-D0E2-4719-E3A5-C17327F590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1E44EB1-FD39-8669-B069-4228034584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AC217-5B01-4ECC-BF88-B56E295B7AE5}" type="datetimeFigureOut">
              <a:rPr lang="zh-CN" altLang="en-US" smtClean="0"/>
              <a:t>2023/7/6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C9531D3-6376-A252-98C9-382236A96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8BA1609-B452-DCB6-3A62-1ACEA127CE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80A8C-8214-4801-B7BB-32767082C68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58487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A768758A-D52F-227D-666F-CA894E560D1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813B7D1-8F69-8A22-AFB2-F438AB9E08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54F0AC4-4A58-3E14-E047-25039329CC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AC217-5B01-4ECC-BF88-B56E295B7AE5}" type="datetimeFigureOut">
              <a:rPr lang="zh-CN" altLang="en-US" smtClean="0"/>
              <a:t>2023/7/6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77EEB92-31A2-85CB-6863-C2BA62226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72C830E-060D-B721-86B6-A61E4D235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80A8C-8214-4801-B7BB-32767082C68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29952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6532AF18-84BB-7B7C-13D1-4DE4A632B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7AA3DBE-4DD8-0710-42D2-9998FA8154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1D96858-D5C6-254D-865C-0BC564A423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0AC217-5B01-4ECC-BF88-B56E295B7AE5}" type="datetimeFigureOut">
              <a:rPr lang="zh-CN" altLang="en-US" smtClean="0"/>
              <a:t>2023/7/6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28D688D-6707-923F-6C86-C88000A02A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F50D223-7CC9-CE38-56A6-A073CF9677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280A8C-8214-4801-B7BB-32767082C68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82678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16" userDrawn="1">
          <p15:clr>
            <a:srgbClr val="F26B43"/>
          </p15:clr>
        </p15:guide>
        <p15:guide id="2" pos="7256" userDrawn="1">
          <p15:clr>
            <a:srgbClr val="F26B43"/>
          </p15:clr>
        </p15:guide>
        <p15:guide id="3" orient="horz" pos="648" userDrawn="1">
          <p15:clr>
            <a:srgbClr val="F26B43"/>
          </p15:clr>
        </p15:guide>
        <p15:guide id="4" orient="horz" pos="712" userDrawn="1">
          <p15:clr>
            <a:srgbClr val="F26B43"/>
          </p15:clr>
        </p15:guide>
        <p15:guide id="5" orient="horz" pos="3928" userDrawn="1">
          <p15:clr>
            <a:srgbClr val="F26B43"/>
          </p15:clr>
        </p15:guide>
        <p15:guide id="6" orient="horz" pos="386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28956553-9E7B-7C4C-C6F1-4F3FEE8DD703}"/>
              </a:ext>
            </a:extLst>
          </p:cNvPr>
          <p:cNvSpPr txBox="1">
            <a:spLocks/>
          </p:cNvSpPr>
          <p:nvPr/>
        </p:nvSpPr>
        <p:spPr>
          <a:xfrm>
            <a:off x="4230573" y="2709677"/>
            <a:ext cx="3730855" cy="5574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8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卡夹式全流程核酸检测</a:t>
            </a:r>
            <a:r>
              <a:rPr lang="en-US" altLang="zh-CN" sz="28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QPCR</a:t>
            </a:r>
            <a:r>
              <a:rPr lang="zh-CN" altLang="en-US" sz="28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部分</a:t>
            </a:r>
          </a:p>
        </p:txBody>
      </p:sp>
      <p:cxnSp>
        <p:nvCxnSpPr>
          <p:cNvPr id="6" name="直接连接符 6">
            <a:extLst>
              <a:ext uri="{FF2B5EF4-FFF2-40B4-BE49-F238E27FC236}">
                <a16:creationId xmlns:a16="http://schemas.microsoft.com/office/drawing/2014/main" id="{9BA3574A-868B-8642-479E-232DBBA566A5}"/>
              </a:ext>
            </a:extLst>
          </p:cNvPr>
          <p:cNvCxnSpPr/>
          <p:nvPr/>
        </p:nvCxnSpPr>
        <p:spPr>
          <a:xfrm>
            <a:off x="5952597" y="3429000"/>
            <a:ext cx="288000" cy="0"/>
          </a:xfrm>
          <a:prstGeom prst="line">
            <a:avLst/>
          </a:prstGeom>
          <a:ln w="19050">
            <a:solidFill>
              <a:srgbClr val="12B0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00FB9957-1AF8-C6FE-0F21-7C757F57CBDB}"/>
              </a:ext>
            </a:extLst>
          </p:cNvPr>
          <p:cNvSpPr txBox="1"/>
          <p:nvPr/>
        </p:nvSpPr>
        <p:spPr>
          <a:xfrm>
            <a:off x="5147988" y="3615878"/>
            <a:ext cx="19806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MGI Medium" panose="02010604000000000000" pitchFamily="2" charset="-122"/>
                <a:cs typeface="Arial" panose="020B0604020202020204" pitchFamily="34" charset="0"/>
              </a:rPr>
              <a:t>DATE.2023.07.06</a:t>
            </a:r>
            <a:endParaRPr lang="zh-CN" altLang="en-US" sz="1200" dirty="0">
              <a:solidFill>
                <a:schemeClr val="bg1"/>
              </a:solidFill>
              <a:latin typeface="Arial" panose="020B0604020202020204" pitchFamily="34" charset="0"/>
              <a:ea typeface="MGI Medium" panose="02010604000000000000" pitchFamily="2" charset="-122"/>
              <a:cs typeface="Arial" panose="020B0604020202020204" pitchFamily="34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29B5EDC-B4E6-DF0C-6DF4-0C760A29A55A}"/>
              </a:ext>
            </a:extLst>
          </p:cNvPr>
          <p:cNvSpPr txBox="1"/>
          <p:nvPr/>
        </p:nvSpPr>
        <p:spPr>
          <a:xfrm>
            <a:off x="4795476" y="6471939"/>
            <a:ext cx="260104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00" dirty="0">
                <a:solidFill>
                  <a:schemeClr val="bg1"/>
                </a:solidFill>
                <a:latin typeface="Arial" panose="020B0604020202020204" pitchFamily="34" charset="0"/>
                <a:ea typeface="MGI Medium" panose="02010604000000000000" pitchFamily="2" charset="-122"/>
                <a:cs typeface="Arial" panose="020B0604020202020204" pitchFamily="34" charset="0"/>
              </a:rPr>
              <a:t>©2023 MGI All rights reserved. </a:t>
            </a:r>
            <a:endParaRPr lang="zh-CN" altLang="en-US" sz="900" dirty="0">
              <a:solidFill>
                <a:schemeClr val="bg1"/>
              </a:solidFill>
              <a:latin typeface="Arial" panose="020B0604020202020204" pitchFamily="34" charset="0"/>
              <a:ea typeface="MGI Medium" panose="02010604000000000000" pitchFamily="2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31819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CCFA39-203A-BA5C-107C-3640511016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000" b="1" dirty="0">
                <a:solidFill>
                  <a:srgbClr val="006AB7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PCR</a:t>
            </a:r>
            <a:r>
              <a:rPr lang="zh-CN" altLang="en-US" sz="2000" b="1" dirty="0">
                <a:solidFill>
                  <a:srgbClr val="006AB7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与</a:t>
            </a:r>
            <a:r>
              <a:rPr lang="en-US" altLang="zh-CN" sz="2000" b="1" dirty="0">
                <a:solidFill>
                  <a:srgbClr val="006AB7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QPCR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3C6C236-89F5-48CD-B9E6-4D7181C95988}"/>
              </a:ext>
            </a:extLst>
          </p:cNvPr>
          <p:cNvSpPr txBox="1"/>
          <p:nvPr/>
        </p:nvSpPr>
        <p:spPr>
          <a:xfrm>
            <a:off x="384687" y="792650"/>
            <a:ext cx="4675586" cy="63334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1600" dirty="0">
                <a:latin typeface="+mn-ea"/>
              </a:rPr>
              <a:t>PCR</a:t>
            </a:r>
            <a:r>
              <a:rPr lang="zh-CN" altLang="en-US" sz="1600" dirty="0">
                <a:latin typeface="+mn-ea"/>
              </a:rPr>
              <a:t>：由于样本浓度很低没法直接测出来，所以先对原始样本进行</a:t>
            </a:r>
            <a:r>
              <a:rPr lang="en-US" altLang="zh-CN" sz="1600" dirty="0">
                <a:latin typeface="+mn-ea"/>
              </a:rPr>
              <a:t>PCR</a:t>
            </a:r>
            <a:r>
              <a:rPr lang="zh-CN" altLang="en-US" sz="1600" dirty="0">
                <a:latin typeface="+mn-ea"/>
              </a:rPr>
              <a:t>扩增，再对扩增</a:t>
            </a:r>
            <a:r>
              <a:rPr lang="zh-CN" altLang="en-US" sz="1600" b="1" dirty="0">
                <a:solidFill>
                  <a:srgbClr val="FF0000"/>
                </a:solidFill>
                <a:latin typeface="+mn-ea"/>
              </a:rPr>
              <a:t>产物</a:t>
            </a:r>
            <a:r>
              <a:rPr lang="zh-CN" altLang="en-US" sz="1600" dirty="0">
                <a:latin typeface="+mn-ea"/>
              </a:rPr>
              <a:t>定性和定量；</a:t>
            </a:r>
            <a:endParaRPr lang="en-US" altLang="zh-CN" sz="1600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1600" dirty="0">
                <a:latin typeface="+mn-ea"/>
              </a:rPr>
              <a:t>QPCR</a:t>
            </a:r>
            <a:r>
              <a:rPr lang="zh-CN" altLang="en-US" sz="1600" dirty="0">
                <a:latin typeface="+mn-ea"/>
              </a:rPr>
              <a:t>（实时定量</a:t>
            </a:r>
            <a:r>
              <a:rPr lang="en-US" altLang="zh-CN" sz="1600" dirty="0">
                <a:latin typeface="+mn-ea"/>
              </a:rPr>
              <a:t>PCR</a:t>
            </a:r>
            <a:r>
              <a:rPr lang="zh-CN" altLang="en-US" sz="1600" dirty="0">
                <a:latin typeface="+mn-ea"/>
              </a:rPr>
              <a:t>）：以荧光探针法为例，</a:t>
            </a:r>
            <a:r>
              <a:rPr lang="en-US" altLang="zh-CN" sz="1600" dirty="0">
                <a:latin typeface="+mn-ea"/>
              </a:rPr>
              <a:t>PCR</a:t>
            </a:r>
            <a:r>
              <a:rPr lang="zh-CN" altLang="en-US" sz="1600" dirty="0">
                <a:latin typeface="+mn-ea"/>
              </a:rPr>
              <a:t>管或者孔里面放入样本，荧光探针，引物等，</a:t>
            </a:r>
            <a:r>
              <a:rPr lang="zh-CN" altLang="en-US" sz="1600" dirty="0">
                <a:solidFill>
                  <a:srgbClr val="FF0000"/>
                </a:solidFill>
                <a:latin typeface="+mn-ea"/>
              </a:rPr>
              <a:t>探针完整时</a:t>
            </a:r>
            <a:r>
              <a:rPr lang="zh-CN" altLang="en-US" sz="1600" dirty="0">
                <a:latin typeface="+mn-ea"/>
              </a:rPr>
              <a:t>，</a:t>
            </a:r>
            <a:r>
              <a:rPr lang="zh-CN" altLang="en-US" sz="1600" dirty="0">
                <a:solidFill>
                  <a:srgbClr val="FF0000"/>
                </a:solidFill>
                <a:latin typeface="+mn-ea"/>
              </a:rPr>
              <a:t>检测不到荧光信号，每形成一条</a:t>
            </a:r>
            <a:r>
              <a:rPr lang="en-US" altLang="zh-CN" sz="1600" dirty="0">
                <a:solidFill>
                  <a:srgbClr val="FF0000"/>
                </a:solidFill>
                <a:latin typeface="+mn-ea"/>
              </a:rPr>
              <a:t>DNA</a:t>
            </a:r>
            <a:r>
              <a:rPr lang="zh-CN" altLang="en-US" sz="1600" dirty="0">
                <a:solidFill>
                  <a:srgbClr val="FF0000"/>
                </a:solidFill>
                <a:latin typeface="+mn-ea"/>
              </a:rPr>
              <a:t>双链，就会切断一个探针（</a:t>
            </a:r>
            <a:r>
              <a:rPr lang="en-US" altLang="zh-CN" sz="1600" dirty="0">
                <a:solidFill>
                  <a:srgbClr val="FF0000"/>
                </a:solidFill>
                <a:latin typeface="+mn-ea"/>
              </a:rPr>
              <a:t>R</a:t>
            </a:r>
            <a:r>
              <a:rPr lang="zh-CN" altLang="en-US" sz="1600" dirty="0">
                <a:solidFill>
                  <a:srgbClr val="FF0000"/>
                </a:solidFill>
                <a:latin typeface="+mn-ea"/>
              </a:rPr>
              <a:t>和</a:t>
            </a:r>
            <a:r>
              <a:rPr lang="en-US" altLang="zh-CN" sz="1600" dirty="0">
                <a:solidFill>
                  <a:srgbClr val="FF0000"/>
                </a:solidFill>
                <a:latin typeface="+mn-ea"/>
              </a:rPr>
              <a:t>Q</a:t>
            </a:r>
            <a:r>
              <a:rPr lang="zh-CN" altLang="en-US" sz="1600" dirty="0">
                <a:solidFill>
                  <a:srgbClr val="FF0000"/>
                </a:solidFill>
                <a:latin typeface="+mn-ea"/>
              </a:rPr>
              <a:t>分离），释放一份荧光信号，利用</a:t>
            </a:r>
            <a:r>
              <a:rPr lang="zh-CN" altLang="en-US" sz="1600" dirty="0">
                <a:latin typeface="+mn-ea"/>
              </a:rPr>
              <a:t>检测荧光信号强度的变化，得到</a:t>
            </a:r>
            <a:r>
              <a:rPr lang="en-US" altLang="zh-CN" sz="1600" dirty="0">
                <a:latin typeface="+mn-ea"/>
              </a:rPr>
              <a:t>DNA</a:t>
            </a:r>
            <a:r>
              <a:rPr lang="zh-CN" altLang="en-US" sz="1600" dirty="0">
                <a:latin typeface="+mn-ea"/>
              </a:rPr>
              <a:t>浓度曲线，从而计算出起始样本的浓度；</a:t>
            </a:r>
            <a:endParaRPr lang="en-US" altLang="zh-CN" sz="1600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1600" dirty="0">
                <a:latin typeface="+mn-ea"/>
              </a:rPr>
              <a:t>Cycle</a:t>
            </a:r>
            <a:r>
              <a:rPr lang="zh-CN" altLang="en-US" sz="1600" dirty="0">
                <a:latin typeface="+mn-ea"/>
              </a:rPr>
              <a:t>（扩增循环数）；</a:t>
            </a:r>
            <a:endParaRPr lang="en-US" altLang="zh-CN" sz="1600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1600" dirty="0">
                <a:latin typeface="+mn-ea"/>
              </a:rPr>
              <a:t>CT</a:t>
            </a:r>
            <a:r>
              <a:rPr lang="zh-CN" altLang="en-US" sz="1600" dirty="0">
                <a:latin typeface="+mn-ea"/>
              </a:rPr>
              <a:t>（</a:t>
            </a:r>
            <a:r>
              <a:rPr lang="en-US" altLang="zh-CN" sz="1600" dirty="0">
                <a:latin typeface="+mn-ea"/>
              </a:rPr>
              <a:t>C</a:t>
            </a:r>
            <a:r>
              <a:rPr lang="zh-CN" altLang="en-US" sz="1600" dirty="0">
                <a:latin typeface="+mn-ea"/>
              </a:rPr>
              <a:t>循环，</a:t>
            </a:r>
            <a:r>
              <a:rPr lang="en-US" altLang="zh-CN" sz="1600" dirty="0">
                <a:latin typeface="+mn-ea"/>
              </a:rPr>
              <a:t>T</a:t>
            </a:r>
            <a:r>
              <a:rPr lang="zh-CN" altLang="en-US" sz="1600" dirty="0">
                <a:latin typeface="+mn-ea"/>
              </a:rPr>
              <a:t>阈值，扩增产物的荧光信号达到的阈值经过的循环次数），模板</a:t>
            </a:r>
            <a:r>
              <a:rPr lang="en-US" altLang="zh-CN" sz="1600" dirty="0">
                <a:latin typeface="+mn-ea"/>
              </a:rPr>
              <a:t>DNA</a:t>
            </a:r>
            <a:r>
              <a:rPr lang="zh-CN" altLang="en-US" sz="1600" dirty="0">
                <a:latin typeface="+mn-ea"/>
              </a:rPr>
              <a:t>浓度越高，达到阈值的循环次数越少，及</a:t>
            </a:r>
            <a:r>
              <a:rPr lang="en-US" altLang="zh-CN" sz="1600" dirty="0">
                <a:latin typeface="+mn-ea"/>
              </a:rPr>
              <a:t>CT</a:t>
            </a:r>
            <a:r>
              <a:rPr lang="zh-CN" altLang="en-US" sz="1600" dirty="0">
                <a:latin typeface="+mn-ea"/>
              </a:rPr>
              <a:t>越小；</a:t>
            </a:r>
            <a:endParaRPr lang="en-US" altLang="zh-CN" sz="1600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zh-CN" sz="1600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zh-CN" sz="1600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zh-CN" sz="1600" dirty="0">
              <a:latin typeface="+mn-ea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7955081-2DEF-4467-AAB0-0EBE9759A7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5110" y="1107377"/>
            <a:ext cx="2608764" cy="3534239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8A5836E-AC3F-4C64-A051-27477A5CF352}"/>
              </a:ext>
            </a:extLst>
          </p:cNvPr>
          <p:cNvSpPr txBox="1"/>
          <p:nvPr/>
        </p:nvSpPr>
        <p:spPr>
          <a:xfrm>
            <a:off x="8053874" y="1027293"/>
            <a:ext cx="3728409" cy="32911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b="1" dirty="0">
                <a:latin typeface="+mn-ea"/>
              </a:rPr>
              <a:t>一个循环：</a:t>
            </a:r>
            <a:endParaRPr lang="en-US" altLang="zh-CN" sz="1400" b="1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400" b="1" dirty="0">
                <a:latin typeface="+mn-ea"/>
              </a:rPr>
              <a:t>变性：</a:t>
            </a:r>
            <a:r>
              <a:rPr lang="zh-CN" altLang="en-US" sz="1400" dirty="0"/>
              <a:t>反应温度升高到</a:t>
            </a:r>
            <a:r>
              <a:rPr lang="en-US" altLang="zh-CN" sz="1400" dirty="0"/>
              <a:t>95°C</a:t>
            </a:r>
            <a:r>
              <a:rPr lang="zh-CN" altLang="en-US" sz="1400" dirty="0"/>
              <a:t>，持续</a:t>
            </a:r>
            <a:r>
              <a:rPr lang="en-US" altLang="zh-CN" sz="1400" dirty="0"/>
              <a:t>10</a:t>
            </a:r>
            <a:r>
              <a:rPr lang="zh-CN" altLang="en-US" sz="1400" dirty="0"/>
              <a:t>秒，双链</a:t>
            </a:r>
            <a:r>
              <a:rPr lang="en-US" altLang="zh-CN" sz="1400" dirty="0"/>
              <a:t>DNA</a:t>
            </a:r>
            <a:r>
              <a:rPr lang="zh-CN" altLang="en-US" sz="1400" dirty="0"/>
              <a:t>变成单链。</a:t>
            </a:r>
            <a:endParaRPr lang="en-US" altLang="zh-CN" sz="1400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400" b="1" dirty="0">
                <a:latin typeface="+mn-ea"/>
              </a:rPr>
              <a:t>引物配对（</a:t>
            </a:r>
            <a:r>
              <a:rPr lang="en-US" altLang="zh-CN" sz="1400" b="1" dirty="0">
                <a:latin typeface="+mn-ea"/>
              </a:rPr>
              <a:t>56</a:t>
            </a:r>
            <a:r>
              <a:rPr lang="zh-CN" altLang="en-US" sz="1400" b="1" dirty="0">
                <a:latin typeface="+mn-ea"/>
              </a:rPr>
              <a:t>℃）：</a:t>
            </a:r>
            <a:r>
              <a:rPr lang="zh-CN" altLang="en-US" sz="1400" dirty="0"/>
              <a:t>温度降低到</a:t>
            </a:r>
            <a:r>
              <a:rPr lang="en-US" altLang="zh-CN" sz="1400" dirty="0"/>
              <a:t>56°C</a:t>
            </a:r>
            <a:r>
              <a:rPr lang="zh-CN" altLang="en-US" sz="1400" dirty="0"/>
              <a:t>，持续</a:t>
            </a:r>
            <a:r>
              <a:rPr lang="en-US" altLang="zh-CN" sz="1400" dirty="0"/>
              <a:t>30</a:t>
            </a:r>
            <a:r>
              <a:rPr lang="zh-CN" altLang="en-US" sz="1400" dirty="0"/>
              <a:t>秒以促进引物和探针（如有）与模板结合。</a:t>
            </a:r>
            <a:endParaRPr lang="zh-CN" altLang="en-US" sz="14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400" b="1" dirty="0">
                <a:latin typeface="+mn-ea"/>
              </a:rPr>
              <a:t>延伸（</a:t>
            </a:r>
            <a:r>
              <a:rPr lang="en-US" altLang="zh-CN" sz="1400" b="1" dirty="0">
                <a:latin typeface="+mn-ea"/>
              </a:rPr>
              <a:t>72</a:t>
            </a:r>
            <a:r>
              <a:rPr lang="zh-CN" altLang="en-US" sz="1400" b="1" dirty="0">
                <a:latin typeface="+mn-ea"/>
              </a:rPr>
              <a:t>℃）：</a:t>
            </a:r>
            <a:r>
              <a:rPr lang="zh-CN" altLang="en-US" sz="1400" dirty="0">
                <a:latin typeface="+mn-ea"/>
              </a:rPr>
              <a:t>当扩增延伸到探针结合位置，</a:t>
            </a:r>
            <a:r>
              <a:rPr lang="en-US" altLang="zh-CN" sz="1400" dirty="0" err="1">
                <a:latin typeface="+mn-ea"/>
              </a:rPr>
              <a:t>Taq</a:t>
            </a:r>
            <a:r>
              <a:rPr lang="zh-CN" altLang="en-US" sz="1400" dirty="0">
                <a:latin typeface="+mn-ea"/>
              </a:rPr>
              <a:t>酶将探针连接的荧光分子从探针上切割下来，从而使其发出荧光，检测的是</a:t>
            </a:r>
            <a:r>
              <a:rPr lang="zh-CN" altLang="en-US" sz="1400" dirty="0">
                <a:solidFill>
                  <a:srgbClr val="FF0000"/>
                </a:solidFill>
                <a:latin typeface="+mn-ea"/>
              </a:rPr>
              <a:t>累计的</a:t>
            </a:r>
            <a:r>
              <a:rPr lang="en-US" altLang="zh-CN" sz="1400" dirty="0">
                <a:solidFill>
                  <a:srgbClr val="FF0000"/>
                </a:solidFill>
                <a:latin typeface="+mn-ea"/>
              </a:rPr>
              <a:t>PCR</a:t>
            </a:r>
            <a:r>
              <a:rPr lang="zh-CN" altLang="en-US" sz="1400" dirty="0">
                <a:solidFill>
                  <a:srgbClr val="FF0000"/>
                </a:solidFill>
                <a:latin typeface="+mn-ea"/>
              </a:rPr>
              <a:t>产物量</a:t>
            </a:r>
            <a:r>
              <a:rPr lang="zh-CN" altLang="en-US" sz="1400" dirty="0">
                <a:latin typeface="+mn-ea"/>
              </a:rPr>
              <a:t>；</a:t>
            </a:r>
            <a:endParaRPr lang="en-US" altLang="zh-CN" sz="1600" dirty="0">
              <a:latin typeface="+mn-ea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54A188D-68FF-4E9B-B172-C7096082058E}"/>
              </a:ext>
            </a:extLst>
          </p:cNvPr>
          <p:cNvSpPr/>
          <p:nvPr/>
        </p:nvSpPr>
        <p:spPr>
          <a:xfrm>
            <a:off x="5544160" y="950625"/>
            <a:ext cx="6549467" cy="3716232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8" name="右大括号 7">
            <a:extLst>
              <a:ext uri="{FF2B5EF4-FFF2-40B4-BE49-F238E27FC236}">
                <a16:creationId xmlns:a16="http://schemas.microsoft.com/office/drawing/2014/main" id="{3D0E3660-DA33-4EE4-A09D-868006546619}"/>
              </a:ext>
            </a:extLst>
          </p:cNvPr>
          <p:cNvSpPr/>
          <p:nvPr/>
        </p:nvSpPr>
        <p:spPr>
          <a:xfrm>
            <a:off x="6518852" y="5221008"/>
            <a:ext cx="381740" cy="87001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24FEC5D-0B89-47B6-87AD-82BF9F1444A7}"/>
              </a:ext>
            </a:extLst>
          </p:cNvPr>
          <p:cNvSpPr txBox="1"/>
          <p:nvPr/>
        </p:nvSpPr>
        <p:spPr>
          <a:xfrm>
            <a:off x="5594554" y="5029674"/>
            <a:ext cx="1136236" cy="3826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dirty="0"/>
              <a:t>98</a:t>
            </a:r>
            <a:r>
              <a:rPr lang="zh-CN" altLang="en-US" sz="1400" dirty="0"/>
              <a:t>℃，</a:t>
            </a:r>
            <a:r>
              <a:rPr lang="en-US" altLang="zh-CN" sz="1400" dirty="0"/>
              <a:t>5s</a:t>
            </a:r>
            <a:endParaRPr lang="en-US" altLang="zh-CN" sz="1600" dirty="0">
              <a:latin typeface="+mn-ea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F25BADE-61E4-410A-85DB-119E4B07BEA2}"/>
              </a:ext>
            </a:extLst>
          </p:cNvPr>
          <p:cNvSpPr txBox="1"/>
          <p:nvPr/>
        </p:nvSpPr>
        <p:spPr>
          <a:xfrm>
            <a:off x="5594554" y="5857749"/>
            <a:ext cx="1136236" cy="3826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dirty="0"/>
              <a:t>56</a:t>
            </a:r>
            <a:r>
              <a:rPr lang="zh-CN" altLang="en-US" sz="1400" dirty="0"/>
              <a:t>℃，</a:t>
            </a:r>
            <a:r>
              <a:rPr lang="en-US" altLang="zh-CN" sz="1400" dirty="0"/>
              <a:t>10s</a:t>
            </a:r>
            <a:endParaRPr lang="en-US" altLang="zh-CN" sz="1600" dirty="0">
              <a:latin typeface="+mn-ea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6D7D803-2D7A-4293-A8DD-072F1D24A31C}"/>
              </a:ext>
            </a:extLst>
          </p:cNvPr>
          <p:cNvSpPr txBox="1"/>
          <p:nvPr/>
        </p:nvSpPr>
        <p:spPr>
          <a:xfrm>
            <a:off x="6844066" y="5413486"/>
            <a:ext cx="1136236" cy="3826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dirty="0"/>
              <a:t>40</a:t>
            </a:r>
            <a:endParaRPr lang="en-US" altLang="zh-CN" sz="1600" dirty="0">
              <a:latin typeface="+mn-ea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3CDA34AB-A955-4855-A206-A402B146714D}"/>
              </a:ext>
            </a:extLst>
          </p:cNvPr>
          <p:cNvSpPr/>
          <p:nvPr/>
        </p:nvSpPr>
        <p:spPr>
          <a:xfrm>
            <a:off x="5544161" y="4804448"/>
            <a:ext cx="6549466" cy="1719572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8F5A2E5-0911-4177-832A-0E2E4FB0E736}"/>
              </a:ext>
            </a:extLst>
          </p:cNvPr>
          <p:cNvSpPr txBox="1"/>
          <p:nvPr/>
        </p:nvSpPr>
        <p:spPr>
          <a:xfrm>
            <a:off x="7221315" y="4858501"/>
            <a:ext cx="4872312" cy="1675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b="1" dirty="0">
                <a:latin typeface="+mn-ea"/>
              </a:rPr>
              <a:t>仪器升降温要求：</a:t>
            </a:r>
            <a:endParaRPr lang="en-US" altLang="zh-CN" sz="1400" b="1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400" b="1" dirty="0">
                <a:latin typeface="+mn-ea"/>
              </a:rPr>
              <a:t>常规</a:t>
            </a:r>
            <a:r>
              <a:rPr lang="en-US" altLang="zh-CN" sz="1400" b="1" dirty="0">
                <a:latin typeface="+mn-ea"/>
              </a:rPr>
              <a:t>QPCR</a:t>
            </a:r>
            <a:r>
              <a:rPr lang="zh-CN" altLang="en-US" sz="1400" b="1" dirty="0">
                <a:latin typeface="+mn-ea"/>
              </a:rPr>
              <a:t>：</a:t>
            </a:r>
            <a:r>
              <a:rPr lang="zh-CN" altLang="en-US" sz="1400" dirty="0">
                <a:latin typeface="+mn-ea"/>
              </a:rPr>
              <a:t>仪器在</a:t>
            </a:r>
            <a:r>
              <a:rPr lang="en-US" altLang="zh-CN" sz="1400" dirty="0">
                <a:latin typeface="+mn-ea"/>
              </a:rPr>
              <a:t>30</a:t>
            </a:r>
            <a:r>
              <a:rPr lang="zh-CN" altLang="en-US" sz="1400" dirty="0">
                <a:latin typeface="+mn-ea"/>
              </a:rPr>
              <a:t>分钟内完成</a:t>
            </a:r>
            <a:r>
              <a:rPr lang="en-US" altLang="zh-CN" sz="1400" dirty="0"/>
              <a:t>40</a:t>
            </a:r>
            <a:r>
              <a:rPr lang="zh-CN" altLang="en-US" sz="1400" dirty="0"/>
              <a:t>个</a:t>
            </a:r>
            <a:r>
              <a:rPr lang="en-US" altLang="zh-CN" sz="1400" dirty="0"/>
              <a:t>PCR</a:t>
            </a:r>
            <a:r>
              <a:rPr lang="zh-CN" altLang="en-US" sz="1400" dirty="0"/>
              <a:t>升降温循环；</a:t>
            </a:r>
            <a:endParaRPr lang="en-US" altLang="zh-CN" sz="1400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400" b="1" dirty="0">
                <a:latin typeface="+mn-ea"/>
              </a:rPr>
              <a:t>快速</a:t>
            </a:r>
            <a:r>
              <a:rPr lang="en-US" altLang="zh-CN" sz="1400" b="1" dirty="0">
                <a:latin typeface="+mn-ea"/>
              </a:rPr>
              <a:t>QPCR</a:t>
            </a:r>
            <a:r>
              <a:rPr lang="zh-CN" altLang="en-US" sz="1400" b="1" dirty="0">
                <a:latin typeface="+mn-ea"/>
              </a:rPr>
              <a:t>：</a:t>
            </a:r>
            <a:r>
              <a:rPr lang="zh-CN" altLang="en-US" sz="1400" dirty="0">
                <a:latin typeface="+mn-ea"/>
              </a:rPr>
              <a:t>仪器在</a:t>
            </a:r>
            <a:r>
              <a:rPr lang="en-US" altLang="zh-CN" sz="1400" dirty="0">
                <a:latin typeface="+mn-ea"/>
              </a:rPr>
              <a:t>15-20</a:t>
            </a:r>
            <a:r>
              <a:rPr lang="zh-CN" altLang="en-US" sz="1400" dirty="0">
                <a:latin typeface="+mn-ea"/>
              </a:rPr>
              <a:t>分钟内完成</a:t>
            </a:r>
            <a:r>
              <a:rPr lang="en-US" altLang="zh-CN" sz="1400" dirty="0"/>
              <a:t>40</a:t>
            </a:r>
            <a:r>
              <a:rPr lang="zh-CN" altLang="en-US" sz="1400" dirty="0"/>
              <a:t>个</a:t>
            </a:r>
            <a:r>
              <a:rPr lang="en-US" altLang="zh-CN" sz="1400" dirty="0"/>
              <a:t>PCR</a:t>
            </a:r>
            <a:r>
              <a:rPr lang="zh-CN" altLang="en-US" sz="1400" dirty="0"/>
              <a:t>升降温循环；</a:t>
            </a:r>
            <a:endParaRPr lang="en-US" altLang="zh-CN" sz="1400" dirty="0"/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rgbClr val="FF0000"/>
                </a:solidFill>
                <a:latin typeface="+mn-ea"/>
              </a:rPr>
              <a:t>目标：仪器完成常规和快速</a:t>
            </a:r>
            <a:r>
              <a:rPr lang="en-US" altLang="zh-CN" sz="1400" dirty="0">
                <a:solidFill>
                  <a:srgbClr val="FF0000"/>
                </a:solidFill>
                <a:latin typeface="+mn-ea"/>
              </a:rPr>
              <a:t>QPCR</a:t>
            </a:r>
            <a:r>
              <a:rPr lang="zh-CN" altLang="en-US" sz="1400" dirty="0">
                <a:solidFill>
                  <a:srgbClr val="FF0000"/>
                </a:solidFill>
                <a:latin typeface="+mn-ea"/>
              </a:rPr>
              <a:t>，试剂完成常规</a:t>
            </a:r>
            <a:r>
              <a:rPr lang="en-US" altLang="zh-CN" sz="1400" dirty="0">
                <a:solidFill>
                  <a:srgbClr val="FF0000"/>
                </a:solidFill>
                <a:latin typeface="+mn-ea"/>
              </a:rPr>
              <a:t>QPCR</a:t>
            </a:r>
            <a:r>
              <a:rPr lang="zh-CN" altLang="en-US" sz="1400" dirty="0">
                <a:solidFill>
                  <a:srgbClr val="FF0000"/>
                </a:solidFill>
                <a:latin typeface="+mn-ea"/>
              </a:rPr>
              <a:t>匹配</a:t>
            </a:r>
            <a:endParaRPr lang="en-US" altLang="zh-CN" sz="1600" dirty="0">
              <a:solidFill>
                <a:srgbClr val="FF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623933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CCFA39-203A-BA5C-107C-3640511016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000" b="1" dirty="0">
                <a:solidFill>
                  <a:srgbClr val="006AB7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QPCR</a:t>
            </a:r>
            <a:r>
              <a:rPr lang="zh-CN" altLang="en-US" b="1" dirty="0">
                <a:solidFill>
                  <a:srgbClr val="006AB7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扩增曲线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5380E5B-ED02-403E-8798-E64A5708ED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4433" y="1099773"/>
            <a:ext cx="5036046" cy="2523772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91EE4F3F-C487-45FD-B8AF-A23AFC166261}"/>
              </a:ext>
            </a:extLst>
          </p:cNvPr>
          <p:cNvSpPr txBox="1"/>
          <p:nvPr/>
        </p:nvSpPr>
        <p:spPr>
          <a:xfrm>
            <a:off x="349955" y="809748"/>
            <a:ext cx="5933243" cy="2644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1400" b="1" dirty="0">
                <a:solidFill>
                  <a:srgbClr val="FF0000"/>
                </a:solidFill>
                <a:latin typeface="+mn-ea"/>
              </a:rPr>
              <a:t>QPCR</a:t>
            </a:r>
            <a:r>
              <a:rPr lang="zh-CN" altLang="en-US" sz="1400" b="1" dirty="0">
                <a:solidFill>
                  <a:srgbClr val="FF0000"/>
                </a:solidFill>
                <a:latin typeface="+mn-ea"/>
              </a:rPr>
              <a:t>扩增曲线的不同阶段：</a:t>
            </a:r>
            <a:endParaRPr lang="en-US" altLang="zh-CN" sz="1400" b="1" dirty="0">
              <a:solidFill>
                <a:srgbClr val="FF0000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1400" dirty="0">
                <a:latin typeface="+mn-ea"/>
              </a:rPr>
              <a:t>基线期：</a:t>
            </a:r>
            <a:r>
              <a:rPr lang="zh-CN" altLang="en-US" sz="1400" dirty="0"/>
              <a:t>浓度低，荧光强度太低而不能被检测到，只有背景信号明显存在；</a:t>
            </a:r>
            <a:endParaRPr lang="en-US" altLang="zh-CN" sz="14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1400" dirty="0">
                <a:latin typeface="+mn-ea"/>
              </a:rPr>
              <a:t>指数增长期：</a:t>
            </a:r>
            <a:r>
              <a:rPr lang="zh-CN" altLang="en-US" sz="1400" dirty="0"/>
              <a:t>在靶样产量达到检测阈值（显示为红色阈值线）后，可在整个指数阶段可以跟踪反应过程。</a:t>
            </a:r>
            <a:endParaRPr lang="en-US" altLang="zh-CN" sz="14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1400" dirty="0">
                <a:latin typeface="+mn-ea"/>
              </a:rPr>
              <a:t>线性增长期：随着模板浓度增加，可用</a:t>
            </a:r>
            <a:r>
              <a:rPr lang="en-US" altLang="zh-CN" sz="1400" dirty="0">
                <a:latin typeface="+mn-ea"/>
              </a:rPr>
              <a:t>DNA</a:t>
            </a:r>
            <a:r>
              <a:rPr lang="zh-CN" altLang="en-US" sz="1400" dirty="0">
                <a:latin typeface="+mn-ea"/>
              </a:rPr>
              <a:t>聚合酶浓度减少，反应速率降低；</a:t>
            </a:r>
            <a:endParaRPr lang="en-US" altLang="zh-CN" sz="1400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1400" dirty="0">
                <a:latin typeface="+mn-ea"/>
              </a:rPr>
              <a:t>平台期：</a:t>
            </a:r>
            <a:r>
              <a:rPr lang="zh-CN" altLang="en-US" sz="1400" dirty="0"/>
              <a:t>反应处于最大产量期；</a:t>
            </a:r>
            <a:endParaRPr lang="en-US" altLang="zh-CN" sz="1600" dirty="0">
              <a:latin typeface="+mn-ea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073186CD-3F35-4251-B6C7-A1C89DAD5825}"/>
              </a:ext>
            </a:extLst>
          </p:cNvPr>
          <p:cNvSpPr/>
          <p:nvPr/>
        </p:nvSpPr>
        <p:spPr>
          <a:xfrm>
            <a:off x="349955" y="3683364"/>
            <a:ext cx="11842045" cy="28294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b="1" dirty="0">
                <a:solidFill>
                  <a:srgbClr val="FF0000"/>
                </a:solidFill>
                <a:latin typeface="-apple-system"/>
              </a:rPr>
              <a:t>用于结果分析的两条线：</a:t>
            </a:r>
            <a:endParaRPr lang="en-US" altLang="zh-CN" sz="1600" b="1" dirty="0">
              <a:solidFill>
                <a:srgbClr val="FF0000"/>
              </a:solidFill>
              <a:latin typeface="-apple-system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1400" b="1" dirty="0">
                <a:latin typeface="-apple-system"/>
              </a:rPr>
              <a:t>基线：</a:t>
            </a:r>
            <a:r>
              <a:rPr lang="zh-CN" altLang="en-US" sz="1400" dirty="0"/>
              <a:t>因为基线期的信号很弱，主要为背景信号，就是把所有的基线期都调整到一起，也就是将基线都默认成为</a:t>
            </a:r>
            <a:r>
              <a:rPr lang="en-US" altLang="zh-CN" sz="1400" dirty="0"/>
              <a:t>1</a:t>
            </a:r>
            <a:r>
              <a:rPr lang="zh-CN" altLang="en-US" sz="1400" dirty="0"/>
              <a:t>，一般默认基数期</a:t>
            </a:r>
            <a:r>
              <a:rPr lang="en-US" altLang="zh-CN" sz="1400" dirty="0"/>
              <a:t>3-15</a:t>
            </a:r>
            <a:r>
              <a:rPr lang="zh-CN" altLang="en-US" sz="1400" dirty="0"/>
              <a:t>个循环；调整基数期使荧光信号大于背景信号；理想的基线设置：基线的最小值（起始循环数）设置在背景噪声的尾巴后，最大值（结束循环数）设置为扩增起始点，</a:t>
            </a:r>
            <a:r>
              <a:rPr lang="zh-CN" altLang="en-US" sz="1400" dirty="0">
                <a:solidFill>
                  <a:srgbClr val="FF0000"/>
                </a:solidFill>
              </a:rPr>
              <a:t>及基线的结束点刚好为扩增曲线指数的开始点；</a:t>
            </a:r>
            <a:endParaRPr lang="en-US" altLang="zh-CN" sz="14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1400" b="1" dirty="0">
                <a:latin typeface="+mn-ea"/>
              </a:rPr>
              <a:t>阈值线：</a:t>
            </a:r>
            <a:endParaRPr lang="en-US" altLang="zh-CN" sz="1400" b="1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+mn-ea"/>
              </a:rPr>
              <a:t>阈值线必须需要设置在指数增长区</a:t>
            </a:r>
            <a:r>
              <a:rPr lang="zh-CN" altLang="en-US" sz="2000" dirty="0">
                <a:latin typeface="+mn-ea"/>
              </a:rPr>
              <a:t>，</a:t>
            </a:r>
            <a:r>
              <a:rPr lang="zh-CN" altLang="en-US" sz="2000" dirty="0">
                <a:solidFill>
                  <a:srgbClr val="FF0000"/>
                </a:solidFill>
                <a:latin typeface="+mn-ea"/>
              </a:rPr>
              <a:t>只有指数期和初始样本浓度存在线性关系，才能定量；</a:t>
            </a:r>
            <a:endParaRPr lang="en-US" altLang="zh-CN" sz="2000" dirty="0">
              <a:solidFill>
                <a:srgbClr val="FF0000"/>
              </a:solidFill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+mn-ea"/>
              </a:rPr>
              <a:t>一般设置方法：取基线期的平均信号，用平均值的</a:t>
            </a:r>
            <a:r>
              <a:rPr lang="en-US" altLang="zh-CN" sz="1400" dirty="0">
                <a:latin typeface="+mn-ea"/>
              </a:rPr>
              <a:t>10</a:t>
            </a:r>
            <a:r>
              <a:rPr lang="zh-CN" altLang="en-US" sz="1400" dirty="0">
                <a:latin typeface="+mn-ea"/>
              </a:rPr>
              <a:t>倍作为阈值线（软件支持根据基线平均值自动设置，也可支持手动设置）；</a:t>
            </a:r>
            <a:endParaRPr lang="en-US" altLang="zh-CN" sz="140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+mn-ea"/>
              </a:rPr>
              <a:t>软件支持上下拉动调整阈值，调整后观察标准曲线斜率和</a:t>
            </a:r>
            <a:r>
              <a:rPr lang="en-US" altLang="zh-CN" sz="1400" dirty="0">
                <a:latin typeface="+mn-ea"/>
              </a:rPr>
              <a:t>R</a:t>
            </a:r>
            <a:r>
              <a:rPr lang="zh-CN" altLang="en-US" sz="1400" dirty="0">
                <a:latin typeface="+mn-ea"/>
              </a:rPr>
              <a:t>的平方有没有改善；</a:t>
            </a:r>
            <a:endParaRPr lang="en-US" altLang="zh-CN" sz="1400" dirty="0">
              <a:latin typeface="+mn-ea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1A06D772-92D5-4FA0-AE2E-FC544426EF6D}"/>
              </a:ext>
            </a:extLst>
          </p:cNvPr>
          <p:cNvSpPr/>
          <p:nvPr/>
        </p:nvSpPr>
        <p:spPr>
          <a:xfrm>
            <a:off x="286339" y="782300"/>
            <a:ext cx="11680760" cy="2841245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7D8B540-EA49-439F-A67F-AC4F8D7209A9}"/>
              </a:ext>
            </a:extLst>
          </p:cNvPr>
          <p:cNvSpPr/>
          <p:nvPr/>
        </p:nvSpPr>
        <p:spPr>
          <a:xfrm>
            <a:off x="286339" y="3683364"/>
            <a:ext cx="11680760" cy="3013335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81275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CCFA39-203A-BA5C-107C-3640511016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000" b="1" dirty="0">
                <a:solidFill>
                  <a:srgbClr val="006AB7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计算公式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C1D118E-76CE-4010-9348-BEFD1CB61994}"/>
              </a:ext>
            </a:extLst>
          </p:cNvPr>
          <p:cNvSpPr txBox="1"/>
          <p:nvPr/>
        </p:nvSpPr>
        <p:spPr>
          <a:xfrm>
            <a:off x="302355" y="686218"/>
            <a:ext cx="5388231" cy="1162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600" dirty="0">
                <a:latin typeface="+mn-ea"/>
              </a:rPr>
              <a:t>理想公式：</a:t>
            </a:r>
            <a:r>
              <a:rPr lang="en-US" altLang="zh-CN" sz="1600" dirty="0">
                <a:latin typeface="+mn-ea"/>
              </a:rPr>
              <a:t>X</a:t>
            </a:r>
            <a:r>
              <a:rPr lang="en-US" altLang="zh-CN" sz="1100" dirty="0">
                <a:latin typeface="+mn-ea"/>
              </a:rPr>
              <a:t>0</a:t>
            </a:r>
            <a:r>
              <a:rPr lang="zh-CN" altLang="en-US" sz="1600" dirty="0">
                <a:latin typeface="+mn-ea"/>
              </a:rPr>
              <a:t>为初始模板浓度，</a:t>
            </a:r>
            <a:r>
              <a:rPr lang="en-US" altLang="zh-CN" sz="1600" dirty="0">
                <a:latin typeface="+mn-ea"/>
              </a:rPr>
              <a:t> Rn </a:t>
            </a:r>
            <a:r>
              <a:rPr lang="zh-CN" altLang="en-US" sz="1600" dirty="0">
                <a:latin typeface="+mn-ea"/>
              </a:rPr>
              <a:t>为第</a:t>
            </a:r>
            <a:r>
              <a:rPr lang="en-US" altLang="zh-CN" sz="1600" dirty="0">
                <a:latin typeface="+mn-ea"/>
              </a:rPr>
              <a:t>n</a:t>
            </a:r>
            <a:r>
              <a:rPr lang="zh-CN" altLang="en-US" sz="1600" dirty="0">
                <a:latin typeface="+mn-ea"/>
              </a:rPr>
              <a:t>此循环后的荧光信号强度，</a:t>
            </a:r>
            <a:r>
              <a:rPr lang="en-US" altLang="zh-CN" sz="1600" dirty="0">
                <a:latin typeface="+mn-ea"/>
              </a:rPr>
              <a:t>n</a:t>
            </a:r>
            <a:r>
              <a:rPr lang="zh-CN" altLang="en-US" sz="1600" dirty="0">
                <a:latin typeface="+mn-ea"/>
              </a:rPr>
              <a:t>为扩增循环次数，</a:t>
            </a:r>
            <a:r>
              <a:rPr lang="en-US" altLang="zh-CN" sz="1600" dirty="0">
                <a:latin typeface="+mn-ea"/>
              </a:rPr>
              <a:t> R</a:t>
            </a:r>
            <a:r>
              <a:rPr lang="en-US" altLang="zh-CN" sz="1600" baseline="-25000" dirty="0">
                <a:latin typeface="+mn-ea"/>
              </a:rPr>
              <a:t>S </a:t>
            </a:r>
            <a:r>
              <a:rPr lang="zh-CN" altLang="en-US" sz="1600" dirty="0">
                <a:latin typeface="+mn-ea"/>
              </a:rPr>
              <a:t>每个分子荧光强度：</a:t>
            </a:r>
            <a:endParaRPr lang="en-US" altLang="zh-CN" sz="16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1600" b="1" dirty="0">
                <a:latin typeface="+mn-ea"/>
              </a:rPr>
              <a:t>     Rn=X</a:t>
            </a:r>
            <a:r>
              <a:rPr lang="en-US" altLang="zh-CN" sz="1600" b="1" baseline="-25000" dirty="0">
                <a:latin typeface="+mn-ea"/>
              </a:rPr>
              <a:t>0 </a:t>
            </a:r>
            <a:r>
              <a:rPr lang="en-US" altLang="zh-CN" sz="1600" b="1" dirty="0">
                <a:latin typeface="+mn-ea"/>
              </a:rPr>
              <a:t>× 2</a:t>
            </a:r>
            <a:r>
              <a:rPr lang="en-US" altLang="zh-CN" sz="1600" b="1" baseline="30000" dirty="0">
                <a:latin typeface="+mn-ea"/>
              </a:rPr>
              <a:t>n</a:t>
            </a:r>
            <a:r>
              <a:rPr lang="en-US" altLang="zh-CN" sz="1600" b="1" dirty="0">
                <a:latin typeface="+mn-ea"/>
              </a:rPr>
              <a:t>×R</a:t>
            </a:r>
            <a:r>
              <a:rPr lang="en-US" altLang="zh-CN" sz="1600" b="1" baseline="-25000" dirty="0">
                <a:latin typeface="+mn-ea"/>
              </a:rPr>
              <a:t>S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95FCAE2-57EB-46B4-8864-1943D5273266}"/>
              </a:ext>
            </a:extLst>
          </p:cNvPr>
          <p:cNvSpPr txBox="1"/>
          <p:nvPr/>
        </p:nvSpPr>
        <p:spPr>
          <a:xfrm>
            <a:off x="302355" y="1849037"/>
            <a:ext cx="5388230" cy="4856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600" dirty="0">
                <a:latin typeface="+mn-ea"/>
              </a:rPr>
              <a:t>实际公式：</a:t>
            </a:r>
            <a:endParaRPr lang="en-US" altLang="zh-CN" sz="160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+mn-ea"/>
              </a:rPr>
              <a:t>并非</a:t>
            </a:r>
            <a:r>
              <a:rPr lang="en-US" altLang="zh-CN" sz="1600" dirty="0">
                <a:latin typeface="+mn-ea"/>
              </a:rPr>
              <a:t>100%</a:t>
            </a:r>
            <a:r>
              <a:rPr lang="zh-CN" altLang="en-US" sz="1600" dirty="0">
                <a:latin typeface="+mn-ea"/>
              </a:rPr>
              <a:t>都扩增了，只有当扩增效率为</a:t>
            </a:r>
            <a:r>
              <a:rPr lang="en-US" altLang="zh-CN" sz="1600" dirty="0">
                <a:latin typeface="+mn-ea"/>
              </a:rPr>
              <a:t>100%</a:t>
            </a:r>
            <a:r>
              <a:rPr lang="zh-CN" altLang="en-US" sz="1600" dirty="0">
                <a:latin typeface="+mn-ea"/>
              </a:rPr>
              <a:t>（用</a:t>
            </a:r>
            <a:r>
              <a:rPr lang="en-US" altLang="zh-CN" sz="1600" dirty="0">
                <a:latin typeface="+mn-ea"/>
              </a:rPr>
              <a:t>E</a:t>
            </a:r>
            <a:r>
              <a:rPr lang="zh-CN" altLang="en-US" sz="1600" dirty="0">
                <a:latin typeface="+mn-ea"/>
              </a:rPr>
              <a:t>或者</a:t>
            </a:r>
            <a:r>
              <a:rPr lang="en-US" altLang="zh-CN" sz="1600" dirty="0">
                <a:latin typeface="+mn-ea"/>
              </a:rPr>
              <a:t>e</a:t>
            </a:r>
            <a:r>
              <a:rPr lang="zh-CN" altLang="en-US" sz="1600" dirty="0">
                <a:latin typeface="+mn-ea"/>
              </a:rPr>
              <a:t>表示）时底数才为</a:t>
            </a:r>
            <a:r>
              <a:rPr lang="en-US" altLang="zh-CN" sz="1600" dirty="0">
                <a:latin typeface="+mn-ea"/>
              </a:rPr>
              <a:t>2</a:t>
            </a:r>
            <a:r>
              <a:rPr lang="zh-CN" altLang="en-US" sz="1600" dirty="0">
                <a:latin typeface="+mn-ea"/>
              </a:rPr>
              <a:t>：</a:t>
            </a:r>
            <a:endParaRPr lang="en-US" altLang="zh-CN" sz="1600" dirty="0">
              <a:latin typeface="+mn-ea"/>
            </a:endParaRPr>
          </a:p>
          <a:p>
            <a:pPr lvl="1">
              <a:lnSpc>
                <a:spcPct val="150000"/>
              </a:lnSpc>
            </a:pPr>
            <a:r>
              <a:rPr lang="en-US" altLang="zh-CN" sz="1600" b="1" dirty="0">
                <a:latin typeface="+mn-ea"/>
              </a:rPr>
              <a:t>    Rn=X</a:t>
            </a:r>
            <a:r>
              <a:rPr lang="en-US" altLang="zh-CN" sz="1600" b="1" baseline="-25000" dirty="0">
                <a:latin typeface="+mn-ea"/>
              </a:rPr>
              <a:t>0 </a:t>
            </a:r>
            <a:r>
              <a:rPr lang="en-US" altLang="zh-CN" sz="1600" b="1" dirty="0">
                <a:latin typeface="+mn-ea"/>
              </a:rPr>
              <a:t>× (1+e)</a:t>
            </a:r>
            <a:r>
              <a:rPr lang="en-US" altLang="zh-CN" sz="1600" b="1" baseline="30000" dirty="0">
                <a:latin typeface="+mn-ea"/>
              </a:rPr>
              <a:t>n</a:t>
            </a:r>
            <a:r>
              <a:rPr lang="en-US" altLang="zh-CN" sz="1600" b="1" dirty="0">
                <a:latin typeface="+mn-ea"/>
              </a:rPr>
              <a:t> ×R</a:t>
            </a:r>
            <a:r>
              <a:rPr lang="en-US" altLang="zh-CN" sz="1600" b="1" baseline="-25000" dirty="0">
                <a:latin typeface="+mn-ea"/>
              </a:rPr>
              <a:t>S</a:t>
            </a:r>
            <a:endParaRPr lang="en-US" altLang="zh-CN" sz="1600" b="1" baseline="3000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+mn-ea"/>
              </a:rPr>
              <a:t>存在背景信号强度</a:t>
            </a:r>
            <a:r>
              <a:rPr lang="en-US" altLang="zh-CN" sz="1600" b="1" dirty="0">
                <a:latin typeface="+mn-ea"/>
              </a:rPr>
              <a:t>R</a:t>
            </a:r>
            <a:r>
              <a:rPr lang="en-US" altLang="zh-CN" sz="1600" b="1" baseline="-25000" dirty="0">
                <a:latin typeface="+mn-ea"/>
              </a:rPr>
              <a:t>B </a:t>
            </a:r>
            <a:r>
              <a:rPr lang="zh-CN" altLang="en-US" sz="1600" dirty="0">
                <a:latin typeface="+mn-ea"/>
              </a:rPr>
              <a:t>：</a:t>
            </a:r>
            <a:endParaRPr lang="en-US" altLang="zh-CN" sz="1600" dirty="0">
              <a:latin typeface="+mn-ea"/>
            </a:endParaRPr>
          </a:p>
          <a:p>
            <a:pPr lvl="1">
              <a:lnSpc>
                <a:spcPct val="150000"/>
              </a:lnSpc>
            </a:pPr>
            <a:r>
              <a:rPr lang="en-US" altLang="zh-CN" sz="1600" b="1" dirty="0">
                <a:latin typeface="+mn-ea"/>
              </a:rPr>
              <a:t>     Rn=R</a:t>
            </a:r>
            <a:r>
              <a:rPr lang="en-US" altLang="zh-CN" sz="1600" b="1" baseline="-25000" dirty="0">
                <a:latin typeface="+mn-ea"/>
              </a:rPr>
              <a:t>B</a:t>
            </a:r>
            <a:r>
              <a:rPr lang="en-US" altLang="zh-CN" sz="1600" b="1" dirty="0">
                <a:latin typeface="+mn-ea"/>
              </a:rPr>
              <a:t>+X</a:t>
            </a:r>
            <a:r>
              <a:rPr lang="en-US" altLang="zh-CN" sz="1600" b="1" baseline="-25000" dirty="0">
                <a:latin typeface="+mn-ea"/>
              </a:rPr>
              <a:t>0 </a:t>
            </a:r>
            <a:r>
              <a:rPr lang="en-US" altLang="zh-CN" sz="1600" b="1" dirty="0">
                <a:latin typeface="+mn-ea"/>
              </a:rPr>
              <a:t>× (1+e)</a:t>
            </a:r>
            <a:r>
              <a:rPr lang="en-US" altLang="zh-CN" sz="1600" b="1" baseline="30000" dirty="0">
                <a:latin typeface="+mn-ea"/>
              </a:rPr>
              <a:t>n</a:t>
            </a:r>
            <a:r>
              <a:rPr lang="en-US" altLang="zh-CN" sz="1600" b="1" dirty="0">
                <a:latin typeface="+mn-ea"/>
              </a:rPr>
              <a:t> ×R</a:t>
            </a:r>
            <a:r>
              <a:rPr lang="en-US" altLang="zh-CN" sz="1600" b="1" baseline="-25000" dirty="0">
                <a:latin typeface="+mn-ea"/>
              </a:rPr>
              <a:t>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+mn-ea"/>
              </a:rPr>
              <a:t>荧光值到达阈值</a:t>
            </a:r>
            <a:r>
              <a:rPr lang="en-US" altLang="zh-CN" sz="1600" dirty="0">
                <a:latin typeface="+mn-ea"/>
              </a:rPr>
              <a:t>R</a:t>
            </a:r>
            <a:r>
              <a:rPr lang="en-US" altLang="zh-CN" sz="1600" baseline="-25000" dirty="0">
                <a:latin typeface="+mn-ea"/>
              </a:rPr>
              <a:t>CT </a:t>
            </a:r>
            <a:r>
              <a:rPr lang="zh-CN" altLang="en-US" sz="1600" dirty="0">
                <a:latin typeface="+mn-ea"/>
              </a:rPr>
              <a:t>：</a:t>
            </a:r>
            <a:endParaRPr lang="en-US" altLang="zh-CN" sz="1600" dirty="0">
              <a:latin typeface="+mn-ea"/>
            </a:endParaRPr>
          </a:p>
          <a:p>
            <a:pPr lvl="1">
              <a:lnSpc>
                <a:spcPct val="150000"/>
              </a:lnSpc>
            </a:pPr>
            <a:r>
              <a:rPr lang="en-US" altLang="zh-CN" sz="1600" dirty="0">
                <a:latin typeface="+mn-ea"/>
              </a:rPr>
              <a:t>     </a:t>
            </a:r>
            <a:r>
              <a:rPr lang="en-US" altLang="zh-CN" sz="1600" b="1" dirty="0">
                <a:latin typeface="+mn-ea"/>
              </a:rPr>
              <a:t>R</a:t>
            </a:r>
            <a:r>
              <a:rPr lang="en-US" altLang="zh-CN" sz="1600" baseline="-25000" dirty="0">
                <a:latin typeface="+mn-ea"/>
              </a:rPr>
              <a:t>CT</a:t>
            </a:r>
            <a:r>
              <a:rPr lang="en-US" altLang="zh-CN" sz="1600" b="1" dirty="0">
                <a:latin typeface="+mn-ea"/>
              </a:rPr>
              <a:t>=R</a:t>
            </a:r>
            <a:r>
              <a:rPr lang="en-US" altLang="zh-CN" sz="1600" b="1" baseline="-25000" dirty="0">
                <a:latin typeface="+mn-ea"/>
              </a:rPr>
              <a:t>B</a:t>
            </a:r>
            <a:r>
              <a:rPr lang="en-US" altLang="zh-CN" sz="1600" b="1" dirty="0">
                <a:latin typeface="+mn-ea"/>
              </a:rPr>
              <a:t>+X</a:t>
            </a:r>
            <a:r>
              <a:rPr lang="en-US" altLang="zh-CN" sz="1600" b="1" baseline="-25000" dirty="0">
                <a:latin typeface="+mn-ea"/>
              </a:rPr>
              <a:t>0 </a:t>
            </a:r>
            <a:r>
              <a:rPr lang="en-US" altLang="zh-CN" sz="1600" b="1" dirty="0">
                <a:latin typeface="+mn-ea"/>
              </a:rPr>
              <a:t>× (1+e)</a:t>
            </a:r>
            <a:r>
              <a:rPr lang="en-US" altLang="zh-CN" sz="1600" b="1" baseline="30000" dirty="0">
                <a:latin typeface="+mn-ea"/>
              </a:rPr>
              <a:t>CT</a:t>
            </a:r>
            <a:r>
              <a:rPr lang="en-US" altLang="zh-CN" sz="1600" b="1" dirty="0">
                <a:latin typeface="+mn-ea"/>
              </a:rPr>
              <a:t> ×R</a:t>
            </a:r>
            <a:r>
              <a:rPr lang="en-US" altLang="zh-CN" sz="1600" b="1" baseline="-25000" dirty="0">
                <a:latin typeface="+mn-ea"/>
              </a:rPr>
              <a:t>S</a:t>
            </a:r>
            <a:endParaRPr lang="en-US" altLang="zh-CN" sz="160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+mn-ea"/>
              </a:rPr>
              <a:t>取对数后：</a:t>
            </a:r>
            <a:endParaRPr lang="en-US" altLang="zh-CN" sz="1600" dirty="0">
              <a:latin typeface="+mn-ea"/>
            </a:endParaRPr>
          </a:p>
          <a:p>
            <a:pPr lvl="1">
              <a:lnSpc>
                <a:spcPct val="150000"/>
              </a:lnSpc>
            </a:pPr>
            <a:r>
              <a:rPr lang="en-US" altLang="zh-CN" sz="1600" dirty="0">
                <a:latin typeface="+mn-ea"/>
              </a:rPr>
              <a:t>      lg(</a:t>
            </a:r>
            <a:r>
              <a:rPr lang="en-US" altLang="zh-CN" sz="1600" b="1" dirty="0">
                <a:latin typeface="+mn-ea"/>
              </a:rPr>
              <a:t>R</a:t>
            </a:r>
            <a:r>
              <a:rPr lang="en-US" altLang="zh-CN" sz="1600" baseline="-25000" dirty="0">
                <a:latin typeface="+mn-ea"/>
              </a:rPr>
              <a:t>CT</a:t>
            </a:r>
            <a:r>
              <a:rPr lang="en-US" altLang="zh-CN" sz="1600" b="1" dirty="0">
                <a:latin typeface="+mn-ea"/>
              </a:rPr>
              <a:t> -R</a:t>
            </a:r>
            <a:r>
              <a:rPr lang="en-US" altLang="zh-CN" sz="1600" b="1" baseline="-25000" dirty="0">
                <a:latin typeface="+mn-ea"/>
              </a:rPr>
              <a:t>B</a:t>
            </a:r>
            <a:r>
              <a:rPr lang="en-US" altLang="zh-CN" sz="1600" dirty="0">
                <a:latin typeface="+mn-ea"/>
              </a:rPr>
              <a:t>)= lg</a:t>
            </a:r>
            <a:r>
              <a:rPr lang="en-US" altLang="zh-CN" sz="1600" b="1" dirty="0">
                <a:latin typeface="+mn-ea"/>
              </a:rPr>
              <a:t> X</a:t>
            </a:r>
            <a:r>
              <a:rPr lang="en-US" altLang="zh-CN" sz="1600" b="1" baseline="-25000" dirty="0">
                <a:latin typeface="+mn-ea"/>
              </a:rPr>
              <a:t>0 </a:t>
            </a:r>
            <a:r>
              <a:rPr lang="en-US" altLang="zh-CN" sz="1600" b="1" dirty="0">
                <a:latin typeface="+mn-ea"/>
              </a:rPr>
              <a:t>+C</a:t>
            </a:r>
            <a:r>
              <a:rPr lang="en-US" altLang="zh-CN" sz="1600" b="1" baseline="-25000" dirty="0">
                <a:latin typeface="+mn-ea"/>
              </a:rPr>
              <a:t>T</a:t>
            </a:r>
            <a:r>
              <a:rPr lang="en-US" altLang="zh-CN" sz="1600" dirty="0">
                <a:latin typeface="+mn-ea"/>
              </a:rPr>
              <a:t>lg(1+e)+ lg</a:t>
            </a:r>
            <a:r>
              <a:rPr lang="en-US" altLang="zh-CN" sz="1600" b="1" dirty="0">
                <a:latin typeface="+mn-ea"/>
              </a:rPr>
              <a:t> R</a:t>
            </a:r>
            <a:r>
              <a:rPr lang="en-US" altLang="zh-CN" sz="1600" b="1" baseline="-25000" dirty="0">
                <a:latin typeface="+mn-ea"/>
              </a:rPr>
              <a:t>S</a:t>
            </a:r>
            <a:endParaRPr lang="en-US" altLang="zh-CN" sz="1600" dirty="0">
              <a:latin typeface="+mn-ea"/>
            </a:endParaRPr>
          </a:p>
          <a:p>
            <a:pPr lvl="1">
              <a:lnSpc>
                <a:spcPct val="150000"/>
              </a:lnSpc>
            </a:pPr>
            <a:r>
              <a:rPr lang="en-US" altLang="zh-CN" sz="1600" dirty="0">
                <a:latin typeface="+mn-ea"/>
              </a:rPr>
              <a:t>      </a:t>
            </a:r>
            <a:r>
              <a:rPr lang="en-US" altLang="zh-CN" sz="1600" b="1" dirty="0">
                <a:latin typeface="+mn-ea"/>
              </a:rPr>
              <a:t>C</a:t>
            </a:r>
            <a:r>
              <a:rPr lang="en-US" altLang="zh-CN" sz="1600" b="1" baseline="-25000" dirty="0">
                <a:latin typeface="+mn-ea"/>
              </a:rPr>
              <a:t>T</a:t>
            </a:r>
            <a:r>
              <a:rPr lang="en-US" altLang="zh-CN" sz="1600" dirty="0">
                <a:latin typeface="+mn-ea"/>
              </a:rPr>
              <a:t>lg(1+e)= -lg</a:t>
            </a:r>
            <a:r>
              <a:rPr lang="en-US" altLang="zh-CN" sz="1600" b="1" dirty="0">
                <a:latin typeface="+mn-ea"/>
              </a:rPr>
              <a:t> X</a:t>
            </a:r>
            <a:r>
              <a:rPr lang="en-US" altLang="zh-CN" sz="1600" b="1" baseline="-25000" dirty="0">
                <a:latin typeface="+mn-ea"/>
              </a:rPr>
              <a:t>0 </a:t>
            </a:r>
            <a:r>
              <a:rPr lang="en-US" altLang="zh-CN" sz="1600" b="1" dirty="0">
                <a:latin typeface="+mn-ea"/>
              </a:rPr>
              <a:t>+</a:t>
            </a:r>
            <a:r>
              <a:rPr lang="en-US" altLang="zh-CN" sz="1600" dirty="0">
                <a:latin typeface="+mn-ea"/>
              </a:rPr>
              <a:t>lg(</a:t>
            </a:r>
            <a:r>
              <a:rPr lang="en-US" altLang="zh-CN" sz="1600" b="1" dirty="0">
                <a:latin typeface="+mn-ea"/>
              </a:rPr>
              <a:t>R</a:t>
            </a:r>
            <a:r>
              <a:rPr lang="en-US" altLang="zh-CN" sz="1600" baseline="-25000" dirty="0">
                <a:latin typeface="+mn-ea"/>
              </a:rPr>
              <a:t>CT</a:t>
            </a:r>
            <a:r>
              <a:rPr lang="en-US" altLang="zh-CN" sz="1600" b="1" dirty="0">
                <a:latin typeface="+mn-ea"/>
              </a:rPr>
              <a:t> -R</a:t>
            </a:r>
            <a:r>
              <a:rPr lang="en-US" altLang="zh-CN" sz="1600" b="1" baseline="-25000" dirty="0">
                <a:latin typeface="+mn-ea"/>
              </a:rPr>
              <a:t>B</a:t>
            </a:r>
            <a:r>
              <a:rPr lang="en-US" altLang="zh-CN" sz="1600" dirty="0">
                <a:latin typeface="+mn-ea"/>
              </a:rPr>
              <a:t>)- lg</a:t>
            </a:r>
            <a:r>
              <a:rPr lang="en-US" altLang="zh-CN" sz="1600" b="1" dirty="0">
                <a:latin typeface="+mn-ea"/>
              </a:rPr>
              <a:t> R</a:t>
            </a:r>
            <a:r>
              <a:rPr lang="en-US" altLang="zh-CN" sz="1600" b="1" baseline="-25000" dirty="0">
                <a:latin typeface="+mn-ea"/>
              </a:rPr>
              <a:t>S</a:t>
            </a:r>
          </a:p>
          <a:p>
            <a:pPr lvl="1">
              <a:lnSpc>
                <a:spcPct val="150000"/>
              </a:lnSpc>
            </a:pPr>
            <a:r>
              <a:rPr lang="en-US" altLang="zh-CN" sz="1600" b="1" baseline="-25000" dirty="0">
                <a:latin typeface="+mn-ea"/>
              </a:rPr>
              <a:t>         </a:t>
            </a:r>
            <a:r>
              <a:rPr lang="en-US" altLang="zh-CN" sz="1600" b="1" dirty="0">
                <a:latin typeface="+mn-ea"/>
              </a:rPr>
              <a:t>C</a:t>
            </a:r>
            <a:r>
              <a:rPr lang="en-US" altLang="zh-CN" sz="1600" b="1" baseline="-25000" dirty="0">
                <a:latin typeface="+mn-ea"/>
              </a:rPr>
              <a:t>T</a:t>
            </a:r>
            <a:r>
              <a:rPr lang="en-US" altLang="zh-CN" sz="1600" dirty="0">
                <a:latin typeface="+mn-ea"/>
              </a:rPr>
              <a:t>= -lg</a:t>
            </a:r>
            <a:r>
              <a:rPr lang="en-US" altLang="zh-CN" sz="1600" b="1" dirty="0">
                <a:latin typeface="+mn-ea"/>
              </a:rPr>
              <a:t> X</a:t>
            </a:r>
            <a:r>
              <a:rPr lang="en-US" altLang="zh-CN" sz="1600" b="1" baseline="-25000" dirty="0">
                <a:latin typeface="+mn-ea"/>
              </a:rPr>
              <a:t>0 </a:t>
            </a:r>
            <a:r>
              <a:rPr lang="en-US" altLang="zh-CN" sz="1600" b="1" dirty="0">
                <a:latin typeface="+mn-ea"/>
              </a:rPr>
              <a:t>/</a:t>
            </a:r>
            <a:r>
              <a:rPr lang="en-US" altLang="zh-CN" sz="1600" dirty="0">
                <a:latin typeface="+mn-ea"/>
              </a:rPr>
              <a:t>lg(1+e)+[ lg(</a:t>
            </a:r>
            <a:r>
              <a:rPr lang="en-US" altLang="zh-CN" sz="1600" b="1" dirty="0">
                <a:latin typeface="+mn-ea"/>
              </a:rPr>
              <a:t>R</a:t>
            </a:r>
            <a:r>
              <a:rPr lang="en-US" altLang="zh-CN" sz="1600" baseline="-25000" dirty="0">
                <a:latin typeface="+mn-ea"/>
              </a:rPr>
              <a:t>CT</a:t>
            </a:r>
            <a:r>
              <a:rPr lang="en-US" altLang="zh-CN" sz="1600" b="1" dirty="0">
                <a:latin typeface="+mn-ea"/>
              </a:rPr>
              <a:t> -R</a:t>
            </a:r>
            <a:r>
              <a:rPr lang="en-US" altLang="zh-CN" sz="1600" b="1" baseline="-25000" dirty="0">
                <a:latin typeface="+mn-ea"/>
              </a:rPr>
              <a:t>B</a:t>
            </a:r>
            <a:r>
              <a:rPr lang="en-US" altLang="zh-CN" sz="1600" dirty="0">
                <a:latin typeface="+mn-ea"/>
              </a:rPr>
              <a:t>)- lg</a:t>
            </a:r>
            <a:r>
              <a:rPr lang="en-US" altLang="zh-CN" sz="1600" b="1" dirty="0">
                <a:latin typeface="+mn-ea"/>
              </a:rPr>
              <a:t> R</a:t>
            </a:r>
            <a:r>
              <a:rPr lang="en-US" altLang="zh-CN" sz="1600" b="1" baseline="-25000" dirty="0">
                <a:latin typeface="+mn-ea"/>
              </a:rPr>
              <a:t>S</a:t>
            </a:r>
            <a:r>
              <a:rPr lang="en-US" altLang="zh-CN" sz="1600" b="1" dirty="0">
                <a:latin typeface="+mn-ea"/>
              </a:rPr>
              <a:t>]/</a:t>
            </a:r>
            <a:r>
              <a:rPr lang="en-US" altLang="zh-CN" sz="1600" dirty="0">
                <a:latin typeface="+mn-ea"/>
              </a:rPr>
              <a:t>lg(1+e)</a:t>
            </a:r>
          </a:p>
          <a:p>
            <a:pPr lvl="1">
              <a:lnSpc>
                <a:spcPct val="150000"/>
              </a:lnSpc>
            </a:pPr>
            <a:r>
              <a:rPr lang="en-US" altLang="zh-CN" sz="1600" dirty="0">
                <a:latin typeface="+mn-ea"/>
              </a:rPr>
              <a:t>      </a:t>
            </a:r>
            <a:r>
              <a:rPr lang="en-US" altLang="zh-CN" sz="1600" b="1" dirty="0">
                <a:latin typeface="+mn-ea"/>
              </a:rPr>
              <a:t>C</a:t>
            </a:r>
            <a:r>
              <a:rPr lang="en-US" altLang="zh-CN" sz="1600" b="1" baseline="-25000" dirty="0">
                <a:latin typeface="+mn-ea"/>
              </a:rPr>
              <a:t>T</a:t>
            </a:r>
            <a:r>
              <a:rPr lang="en-US" altLang="zh-CN" sz="1600" dirty="0">
                <a:latin typeface="+mn-ea"/>
              </a:rPr>
              <a:t>= k*lg</a:t>
            </a:r>
            <a:r>
              <a:rPr lang="en-US" altLang="zh-CN" sz="1600" b="1" dirty="0">
                <a:latin typeface="+mn-ea"/>
              </a:rPr>
              <a:t> X</a:t>
            </a:r>
            <a:r>
              <a:rPr lang="en-US" altLang="zh-CN" sz="1600" b="1" baseline="-25000" dirty="0">
                <a:latin typeface="+mn-ea"/>
              </a:rPr>
              <a:t>0</a:t>
            </a:r>
            <a:r>
              <a:rPr lang="en-US" altLang="zh-CN" sz="1600" b="1" dirty="0">
                <a:latin typeface="+mn-ea"/>
              </a:rPr>
              <a:t>+b</a:t>
            </a:r>
            <a:endParaRPr lang="en-US" altLang="zh-CN" sz="1600" dirty="0">
              <a:latin typeface="+mn-ea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8A4C639F-555A-4DB0-A150-87DF61FE0DEE}"/>
              </a:ext>
            </a:extLst>
          </p:cNvPr>
          <p:cNvSpPr txBox="1"/>
          <p:nvPr/>
        </p:nvSpPr>
        <p:spPr>
          <a:xfrm>
            <a:off x="5930283" y="686218"/>
            <a:ext cx="5959362" cy="47330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600" b="1" dirty="0">
                <a:solidFill>
                  <a:srgbClr val="FF0000"/>
                </a:solidFill>
                <a:latin typeface="+mn-ea"/>
              </a:rPr>
              <a:t>斜率（</a:t>
            </a:r>
            <a:r>
              <a:rPr lang="en-US" altLang="zh-CN" sz="1600" b="1" dirty="0">
                <a:solidFill>
                  <a:srgbClr val="FF0000"/>
                </a:solidFill>
                <a:latin typeface="+mn-ea"/>
              </a:rPr>
              <a:t>slope</a:t>
            </a:r>
            <a:r>
              <a:rPr lang="zh-CN" altLang="en-US" sz="1600" b="1" dirty="0">
                <a:solidFill>
                  <a:srgbClr val="FF0000"/>
                </a:solidFill>
                <a:latin typeface="+mn-ea"/>
              </a:rPr>
              <a:t>）：</a:t>
            </a:r>
            <a:endParaRPr lang="en-US" altLang="zh-CN" sz="1600" b="1" dirty="0">
              <a:solidFill>
                <a:srgbClr val="FF0000"/>
              </a:solidFill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+mn-ea"/>
              </a:rPr>
              <a:t>slope </a:t>
            </a:r>
            <a:r>
              <a:rPr lang="en-US" altLang="zh-CN" sz="1600" b="1" dirty="0">
                <a:latin typeface="+mn-ea"/>
              </a:rPr>
              <a:t>=</a:t>
            </a:r>
            <a:r>
              <a:rPr lang="en-US" altLang="zh-CN" sz="1600" dirty="0">
                <a:latin typeface="+mn-ea"/>
              </a:rPr>
              <a:t> -1</a:t>
            </a:r>
            <a:r>
              <a:rPr lang="en-US" altLang="zh-CN" sz="1600" b="1" dirty="0">
                <a:latin typeface="+mn-ea"/>
              </a:rPr>
              <a:t>/</a:t>
            </a:r>
            <a:r>
              <a:rPr lang="en-US" altLang="zh-CN" sz="1600" dirty="0">
                <a:latin typeface="+mn-ea"/>
              </a:rPr>
              <a:t>lg(1+e)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+mn-ea"/>
              </a:rPr>
              <a:t>lg(1+e)=-1</a:t>
            </a:r>
            <a:r>
              <a:rPr lang="en-US" altLang="zh-CN" sz="1600" b="1" dirty="0">
                <a:latin typeface="+mn-ea"/>
              </a:rPr>
              <a:t>/</a:t>
            </a:r>
            <a:r>
              <a:rPr lang="en-US" altLang="zh-CN" sz="1600" dirty="0">
                <a:latin typeface="+mn-ea"/>
              </a:rPr>
              <a:t> slope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+mn-ea"/>
              </a:rPr>
              <a:t> e=10</a:t>
            </a:r>
            <a:r>
              <a:rPr lang="en-US" altLang="zh-CN" sz="1600" baseline="30000" dirty="0">
                <a:latin typeface="+mn-ea"/>
              </a:rPr>
              <a:t>-1/slope</a:t>
            </a:r>
            <a:r>
              <a:rPr lang="en-US" altLang="zh-CN" sz="1600" dirty="0">
                <a:latin typeface="+mn-ea"/>
              </a:rPr>
              <a:t>-1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+mn-ea"/>
              </a:rPr>
              <a:t>1=10</a:t>
            </a:r>
            <a:r>
              <a:rPr lang="en-US" altLang="zh-CN" sz="1600" baseline="30000" dirty="0">
                <a:latin typeface="+mn-ea"/>
              </a:rPr>
              <a:t>-1/-3.32</a:t>
            </a:r>
            <a:r>
              <a:rPr lang="en-US" altLang="zh-CN" sz="1600" dirty="0">
                <a:latin typeface="+mn-ea"/>
              </a:rPr>
              <a:t>-1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+mn-ea"/>
              </a:rPr>
              <a:t>当</a:t>
            </a:r>
            <a:r>
              <a:rPr lang="en-US" altLang="zh-CN" sz="1600" dirty="0">
                <a:latin typeface="+mn-ea"/>
              </a:rPr>
              <a:t>slope</a:t>
            </a:r>
            <a:r>
              <a:rPr lang="zh-CN" altLang="en-US" sz="1600" dirty="0">
                <a:latin typeface="+mn-ea"/>
              </a:rPr>
              <a:t>为</a:t>
            </a:r>
            <a:r>
              <a:rPr lang="en-US" altLang="zh-CN" sz="1600" dirty="0">
                <a:latin typeface="+mn-ea"/>
              </a:rPr>
              <a:t>-3.32</a:t>
            </a:r>
            <a:r>
              <a:rPr lang="zh-CN" altLang="en-US" sz="1600" dirty="0">
                <a:latin typeface="+mn-ea"/>
              </a:rPr>
              <a:t>时效率为</a:t>
            </a:r>
            <a:r>
              <a:rPr lang="en-US" altLang="zh-CN" sz="1600" dirty="0">
                <a:latin typeface="+mn-ea"/>
              </a:rPr>
              <a:t>1</a:t>
            </a:r>
            <a:r>
              <a:rPr lang="zh-CN" altLang="en-US" sz="1600" dirty="0">
                <a:latin typeface="+mn-ea"/>
              </a:rPr>
              <a:t>，也就是</a:t>
            </a:r>
            <a:r>
              <a:rPr lang="en-US" altLang="zh-CN" sz="1600" dirty="0">
                <a:latin typeface="+mn-ea"/>
              </a:rPr>
              <a:t>100%</a:t>
            </a:r>
            <a:r>
              <a:rPr lang="zh-CN" altLang="en-US" sz="1600" dirty="0">
                <a:latin typeface="+mn-ea"/>
              </a:rPr>
              <a:t>；</a:t>
            </a:r>
            <a:r>
              <a:rPr lang="en-US" altLang="zh-CN" sz="1600" dirty="0">
                <a:solidFill>
                  <a:srgbClr val="FF0000"/>
                </a:solidFill>
                <a:latin typeface="+mn-ea"/>
              </a:rPr>
              <a:t>e</a:t>
            </a:r>
            <a:r>
              <a:rPr lang="zh-CN" altLang="en-US" sz="1600" dirty="0">
                <a:solidFill>
                  <a:srgbClr val="FF0000"/>
                </a:solidFill>
                <a:latin typeface="+mn-ea"/>
              </a:rPr>
              <a:t>越接近</a:t>
            </a:r>
            <a:r>
              <a:rPr lang="en-US" altLang="zh-CN" sz="1600" dirty="0">
                <a:solidFill>
                  <a:srgbClr val="FF0000"/>
                </a:solidFill>
                <a:latin typeface="+mn-ea"/>
              </a:rPr>
              <a:t>1</a:t>
            </a:r>
            <a:r>
              <a:rPr lang="zh-CN" altLang="en-US" sz="1600" dirty="0">
                <a:solidFill>
                  <a:srgbClr val="FF0000"/>
                </a:solidFill>
                <a:latin typeface="+mn-ea"/>
              </a:rPr>
              <a:t>越理想</a:t>
            </a:r>
            <a:r>
              <a:rPr lang="zh-CN" altLang="en-US" sz="1600" dirty="0">
                <a:latin typeface="+mn-ea"/>
              </a:rPr>
              <a:t>，一般效率为</a:t>
            </a:r>
            <a:r>
              <a:rPr lang="en-US" altLang="zh-CN" sz="1600" dirty="0">
                <a:latin typeface="+mn-ea"/>
              </a:rPr>
              <a:t>90%-110%</a:t>
            </a:r>
            <a:r>
              <a:rPr lang="zh-CN" altLang="en-US" sz="1600" dirty="0">
                <a:latin typeface="+mn-ea"/>
              </a:rPr>
              <a:t>，低于</a:t>
            </a:r>
            <a:r>
              <a:rPr lang="en-US" altLang="zh-CN" sz="1600" dirty="0">
                <a:latin typeface="+mn-ea"/>
              </a:rPr>
              <a:t>100%</a:t>
            </a:r>
            <a:r>
              <a:rPr lang="zh-CN" altLang="en-US" sz="1600" dirty="0"/>
              <a:t> （例如，斜率</a:t>
            </a:r>
            <a:r>
              <a:rPr lang="en-US" altLang="zh-CN" sz="1600" dirty="0"/>
              <a:t>–3.8</a:t>
            </a:r>
            <a:r>
              <a:rPr lang="zh-CN" altLang="en-US" sz="1600" dirty="0"/>
              <a:t>）</a:t>
            </a:r>
            <a:r>
              <a:rPr lang="zh-CN" altLang="en-US" sz="1600" dirty="0">
                <a:latin typeface="+mn-ea"/>
              </a:rPr>
              <a:t>是有抑制因素，高于</a:t>
            </a:r>
            <a:r>
              <a:rPr lang="en-US" altLang="zh-CN" sz="1600" dirty="0">
                <a:latin typeface="+mn-ea"/>
              </a:rPr>
              <a:t>100%</a:t>
            </a:r>
            <a:r>
              <a:rPr lang="zh-CN" altLang="en-US" sz="1600" dirty="0">
                <a:latin typeface="+mn-ea"/>
              </a:rPr>
              <a:t>是有污染；</a:t>
            </a:r>
            <a:endParaRPr lang="en-US" altLang="zh-CN" sz="1600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600" dirty="0">
                <a:solidFill>
                  <a:srgbClr val="FF0000"/>
                </a:solidFill>
                <a:latin typeface="+mn-ea"/>
              </a:rPr>
              <a:t>相关系数（</a:t>
            </a:r>
            <a:r>
              <a:rPr lang="en-US" altLang="zh-CN" sz="1600" dirty="0">
                <a:solidFill>
                  <a:srgbClr val="FF0000"/>
                </a:solidFill>
                <a:latin typeface="+mn-ea"/>
              </a:rPr>
              <a:t>r-squared</a:t>
            </a:r>
            <a:r>
              <a:rPr lang="zh-CN" altLang="en-US" sz="1600" dirty="0">
                <a:solidFill>
                  <a:srgbClr val="FF0000"/>
                </a:solidFill>
                <a:latin typeface="+mn-ea"/>
              </a:rPr>
              <a:t>）</a:t>
            </a:r>
            <a:r>
              <a:rPr lang="en-US" altLang="zh-CN" sz="1600" dirty="0">
                <a:solidFill>
                  <a:srgbClr val="FF0000"/>
                </a:solidFill>
                <a:latin typeface="+mn-ea"/>
              </a:rPr>
              <a:t>R</a:t>
            </a:r>
            <a:r>
              <a:rPr lang="en-US" altLang="zh-CN" sz="1600" baseline="30000" dirty="0">
                <a:solidFill>
                  <a:srgbClr val="FF0000"/>
                </a:solidFill>
                <a:latin typeface="+mn-ea"/>
              </a:rPr>
              <a:t>2</a:t>
            </a:r>
            <a:r>
              <a:rPr lang="zh-CN" altLang="en-US" sz="1600" dirty="0">
                <a:solidFill>
                  <a:srgbClr val="FF0000"/>
                </a:solidFill>
              </a:rPr>
              <a:t> </a:t>
            </a:r>
            <a:r>
              <a:rPr lang="zh-CN" altLang="en-US" sz="1600" dirty="0"/>
              <a:t>，用标准品将浓度稀释成</a:t>
            </a:r>
            <a:r>
              <a:rPr lang="en-US" altLang="zh-CN" sz="1600" dirty="0"/>
              <a:t>10</a:t>
            </a:r>
            <a:r>
              <a:rPr lang="en-US" altLang="zh-CN" sz="1600" baseline="30000" dirty="0"/>
              <a:t>n</a:t>
            </a:r>
            <a:r>
              <a:rPr lang="zh-CN" altLang="en-US" sz="1600" dirty="0"/>
              <a:t>，横坐标为</a:t>
            </a:r>
            <a:r>
              <a:rPr lang="en-US" altLang="zh-CN" sz="1600" dirty="0"/>
              <a:t>CT</a:t>
            </a:r>
            <a:r>
              <a:rPr lang="zh-CN" altLang="en-US" sz="1600" dirty="0"/>
              <a:t>值，纵坐标为浓度的</a:t>
            </a:r>
            <a:r>
              <a:rPr lang="en-US" altLang="zh-CN" sz="1600" dirty="0"/>
              <a:t>n</a:t>
            </a:r>
            <a:r>
              <a:rPr lang="zh-CN" altLang="en-US" sz="1600" dirty="0"/>
              <a:t>次方，理想情况为一条直线，越接近</a:t>
            </a:r>
            <a:r>
              <a:rPr lang="en-US" altLang="zh-CN" sz="1600" dirty="0"/>
              <a:t>1</a:t>
            </a:r>
            <a:r>
              <a:rPr lang="zh-CN" altLang="en-US" sz="1600" dirty="0"/>
              <a:t>，仪器结果可信度越高。</a:t>
            </a:r>
            <a:r>
              <a:rPr lang="en-US" altLang="zh-CN" sz="1600" dirty="0"/>
              <a:t>R</a:t>
            </a:r>
            <a:r>
              <a:rPr lang="zh-CN" altLang="en-US" sz="1600" dirty="0"/>
              <a:t>＞</a:t>
            </a:r>
            <a:r>
              <a:rPr lang="en-US" altLang="zh-CN" sz="1600" dirty="0"/>
              <a:t>0.99 </a:t>
            </a:r>
            <a:r>
              <a:rPr lang="zh-CN" altLang="en-US" sz="1600" dirty="0"/>
              <a:t>或</a:t>
            </a:r>
            <a:r>
              <a:rPr lang="en-US" altLang="zh-CN" sz="1600" dirty="0"/>
              <a:t>R</a:t>
            </a:r>
            <a:r>
              <a:rPr lang="en-US" altLang="zh-CN" sz="1600" baseline="30000" dirty="0"/>
              <a:t>2</a:t>
            </a:r>
            <a:r>
              <a:rPr lang="zh-CN" altLang="en-US" sz="1600" dirty="0"/>
              <a:t>＞</a:t>
            </a:r>
            <a:r>
              <a:rPr lang="en-US" altLang="zh-CN" sz="1600" dirty="0"/>
              <a:t>0.98</a:t>
            </a:r>
            <a:r>
              <a:rPr lang="zh-CN" altLang="en-US" sz="1600" dirty="0"/>
              <a:t>；</a:t>
            </a:r>
            <a:endParaRPr lang="en-US" altLang="zh-CN" sz="16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endParaRPr lang="en-US" altLang="zh-CN" sz="1600" baseline="3000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600" dirty="0">
              <a:latin typeface="+mn-ea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D0231311-1E1D-4665-9118-56A33E1C56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0485" y="4905085"/>
            <a:ext cx="6421515" cy="1921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8932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CCFA39-203A-BA5C-107C-3640511016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000" b="1" dirty="0">
                <a:solidFill>
                  <a:srgbClr val="006AB7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影响因素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1C583CB-A34C-4CA7-9D27-F9683CBA820F}"/>
              </a:ext>
            </a:extLst>
          </p:cNvPr>
          <p:cNvSpPr txBox="1"/>
          <p:nvPr/>
        </p:nvSpPr>
        <p:spPr>
          <a:xfrm>
            <a:off x="448377" y="642053"/>
            <a:ext cx="7112438" cy="59641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600" dirty="0"/>
              <a:t>多重荧光检测相互影响：荧光基团的波长范围都是呈正态分布的，有一定的带宽，不同荧光基团的荧光信号会有一定的交集，可能造成荧光值检出误差；</a:t>
            </a:r>
            <a:endParaRPr lang="en-US" altLang="zh-CN" sz="16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600" dirty="0">
                <a:latin typeface="+mn-ea"/>
              </a:rPr>
              <a:t>时机：实际上荧光值一直在变化，不可能刚好采到一个循环完后的值；</a:t>
            </a:r>
            <a:endParaRPr lang="en-US" altLang="zh-CN" sz="1600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600" dirty="0">
                <a:latin typeface="+mn-ea"/>
              </a:rPr>
              <a:t>仪器：仪器本身光学、电路、温度控制算法、温度循环快慢、荧光信号的检测和处理也存在偏差；</a:t>
            </a:r>
            <a:endParaRPr lang="en-US" altLang="zh-CN" sz="1600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600" dirty="0">
                <a:latin typeface="+mn-ea"/>
              </a:rPr>
              <a:t>噪声：荧光值不是随着循环不断增加；</a:t>
            </a:r>
            <a:r>
              <a:rPr lang="en-US" altLang="zh-CN" sz="1600" dirty="0">
                <a:latin typeface="+mn-ea"/>
              </a:rPr>
              <a:t> </a:t>
            </a:r>
            <a:r>
              <a:rPr lang="en-US" altLang="zh-CN" sz="1600" dirty="0" err="1">
                <a:latin typeface="+mn-ea"/>
              </a:rPr>
              <a:t>Xn</a:t>
            </a:r>
            <a:r>
              <a:rPr lang="zh-CN" altLang="en-US" sz="1600" dirty="0">
                <a:latin typeface="+mn-ea"/>
              </a:rPr>
              <a:t>浓度大于</a:t>
            </a:r>
            <a:r>
              <a:rPr lang="en-US" altLang="zh-CN" sz="1600" dirty="0">
                <a:latin typeface="+mn-ea"/>
              </a:rPr>
              <a:t>Xn+1</a:t>
            </a:r>
            <a:r>
              <a:rPr lang="zh-CN" altLang="en-US" sz="1600" dirty="0">
                <a:latin typeface="+mn-ea"/>
              </a:rPr>
              <a:t>；</a:t>
            </a:r>
            <a:endParaRPr lang="en-US" altLang="zh-CN" sz="1600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1600" dirty="0">
                <a:latin typeface="+mn-ea"/>
              </a:rPr>
              <a:t>E</a:t>
            </a:r>
            <a:r>
              <a:rPr lang="zh-CN" altLang="en-US" sz="1600" dirty="0">
                <a:latin typeface="+mn-ea"/>
              </a:rPr>
              <a:t>为扩增效率：</a:t>
            </a:r>
            <a:r>
              <a:rPr lang="zh-CN" altLang="zh-CN" sz="1600" dirty="0">
                <a:latin typeface="+mn-ea"/>
              </a:rPr>
              <a:t>使用同一对引物的样品组称为扩增子组。假设每个扩增子的</a:t>
            </a:r>
            <a:r>
              <a:rPr lang="en-US" altLang="zh-CN" sz="1600" dirty="0">
                <a:latin typeface="+mn-ea"/>
              </a:rPr>
              <a:t>PCR</a:t>
            </a:r>
            <a:r>
              <a:rPr lang="zh-CN" altLang="zh-CN" sz="1600" dirty="0">
                <a:latin typeface="+mn-ea"/>
              </a:rPr>
              <a:t>效率是恒定的</a:t>
            </a:r>
            <a:r>
              <a:rPr lang="zh-CN" altLang="en-US" sz="1600" dirty="0">
                <a:latin typeface="+mn-ea"/>
              </a:rPr>
              <a:t>；</a:t>
            </a:r>
            <a:r>
              <a:rPr lang="zh-CN" altLang="zh-CN" sz="1600" dirty="0">
                <a:latin typeface="+mn-ea"/>
              </a:rPr>
              <a:t>然而个别样品观察到的</a:t>
            </a:r>
            <a:r>
              <a:rPr lang="en-US" altLang="zh-CN" sz="1600" dirty="0">
                <a:latin typeface="+mn-ea"/>
              </a:rPr>
              <a:t>PCR</a:t>
            </a:r>
            <a:r>
              <a:rPr lang="zh-CN" altLang="zh-CN" sz="1600" dirty="0">
                <a:latin typeface="+mn-ea"/>
              </a:rPr>
              <a:t>效率略有不同。因此，建议使用每个扩增子组所有样品的平均效率来进行定量。</a:t>
            </a:r>
            <a:endParaRPr lang="en-US" altLang="zh-CN" sz="1600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600" dirty="0"/>
              <a:t>液体环境：任何分子的荧光发射都受环境因素影响，高浓度样本，</a:t>
            </a:r>
            <a:r>
              <a:rPr lang="en-US" altLang="zh-CN" sz="1600" dirty="0"/>
              <a:t>PH</a:t>
            </a:r>
            <a:r>
              <a:rPr lang="zh-CN" altLang="en-US" sz="1600" dirty="0"/>
              <a:t>值，盐浓度等；</a:t>
            </a:r>
            <a:endParaRPr lang="en-US" altLang="zh-CN" sz="1600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endParaRPr lang="en-US" altLang="zh-CN" sz="16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1600" b="1" dirty="0"/>
              <a:t>Ct</a:t>
            </a:r>
            <a:r>
              <a:rPr lang="zh-CN" altLang="en-US" sz="1600" b="1" dirty="0"/>
              <a:t>值计算法：</a:t>
            </a:r>
            <a:r>
              <a:rPr lang="zh-CN" altLang="en-US" sz="1600" dirty="0"/>
              <a:t>是只依靠</a:t>
            </a:r>
            <a:r>
              <a:rPr lang="en-US" altLang="zh-CN" sz="1600" dirty="0"/>
              <a:t>Ct</a:t>
            </a:r>
            <a:r>
              <a:rPr lang="zh-CN" altLang="en-US" sz="1600" dirty="0"/>
              <a:t>值来计算结果，因此跑完</a:t>
            </a:r>
            <a:r>
              <a:rPr lang="en-US" altLang="zh-CN" sz="1600" dirty="0"/>
              <a:t>qPCR</a:t>
            </a:r>
            <a:r>
              <a:rPr lang="zh-CN" altLang="en-US" sz="1600" dirty="0"/>
              <a:t>之后的结果中除了</a:t>
            </a:r>
            <a:r>
              <a:rPr lang="en-US" altLang="zh-CN" sz="1600" dirty="0"/>
              <a:t>Ct</a:t>
            </a:r>
            <a:r>
              <a:rPr lang="zh-CN" altLang="en-US" sz="1600" dirty="0"/>
              <a:t>值外，其他数据几乎在后续分析和计算中是用不到的。但前提是样本和标准品的</a:t>
            </a:r>
            <a:r>
              <a:rPr lang="zh-CN" altLang="en-US" sz="1600" dirty="0">
                <a:solidFill>
                  <a:srgbClr val="FF0000"/>
                </a:solidFill>
              </a:rPr>
              <a:t>扩增效率应基本一致</a:t>
            </a:r>
            <a:r>
              <a:rPr lang="zh-CN" altLang="en-US" sz="1600" dirty="0"/>
              <a:t>；</a:t>
            </a:r>
            <a:endParaRPr lang="en-US" altLang="zh-CN" sz="1600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5EBF4B29-A3BE-41B7-A649-CEED340DBF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2565" y="948088"/>
            <a:ext cx="2082646" cy="3107570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639FEF7D-A061-42F9-947A-CA165C60250E}"/>
              </a:ext>
            </a:extLst>
          </p:cNvPr>
          <p:cNvSpPr/>
          <p:nvPr/>
        </p:nvSpPr>
        <p:spPr>
          <a:xfrm>
            <a:off x="7563775" y="4019040"/>
            <a:ext cx="4243632" cy="23216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US" altLang="zh-CN" sz="1400" dirty="0">
              <a:latin typeface="+mn-ea"/>
            </a:endParaRPr>
          </a:p>
          <a:p>
            <a:pPr lvl="1">
              <a:lnSpc>
                <a:spcPct val="150000"/>
              </a:lnSpc>
            </a:pPr>
            <a:r>
              <a:rPr lang="zh-CN" altLang="en-US" sz="1400" b="1" dirty="0"/>
              <a:t>多重检测：</a:t>
            </a:r>
            <a:r>
              <a:rPr lang="zh-CN" altLang="en-US" sz="1400" dirty="0"/>
              <a:t>通过将多组引物组合到一个反应中来同时检测多个 </a:t>
            </a:r>
            <a:r>
              <a:rPr lang="en-US" altLang="zh-CN" sz="1400" dirty="0"/>
              <a:t>DNA </a:t>
            </a:r>
            <a:r>
              <a:rPr lang="zh-CN" altLang="en-US" sz="1400" dirty="0"/>
              <a:t>靶标，这一过程称为多重 </a:t>
            </a:r>
            <a:r>
              <a:rPr lang="en-US" altLang="zh-CN" sz="1400" dirty="0"/>
              <a:t>PCR (</a:t>
            </a:r>
            <a:r>
              <a:rPr lang="en-US" altLang="zh-CN" sz="1400" dirty="0" err="1"/>
              <a:t>mPCR</a:t>
            </a:r>
            <a:r>
              <a:rPr lang="en-US" altLang="zh-CN" sz="1400" dirty="0"/>
              <a:t>)</a:t>
            </a:r>
            <a:r>
              <a:rPr lang="zh-CN" altLang="en-US" sz="1400" dirty="0"/>
              <a:t>；因为多重</a:t>
            </a:r>
            <a:r>
              <a:rPr lang="en-US" altLang="zh-CN" sz="1400" dirty="0"/>
              <a:t>PCR</a:t>
            </a:r>
            <a:r>
              <a:rPr lang="zh-CN" altLang="en-US" sz="1400" dirty="0"/>
              <a:t>可以减少反应时间、成本、患者样本量，实际应用都是多重</a:t>
            </a:r>
            <a:r>
              <a:rPr lang="en-US" altLang="zh-CN" sz="1400" dirty="0"/>
              <a:t>PCR</a:t>
            </a:r>
            <a:r>
              <a:rPr lang="zh-CN" altLang="en-US" sz="1400" dirty="0"/>
              <a:t>，我们使用的方案使一个孔里面</a:t>
            </a:r>
            <a:r>
              <a:rPr lang="en-US" altLang="zh-CN" sz="1400" dirty="0"/>
              <a:t>4</a:t>
            </a:r>
            <a:r>
              <a:rPr lang="zh-CN" altLang="en-US" sz="1400" dirty="0"/>
              <a:t>重，整个卡盒</a:t>
            </a:r>
            <a:r>
              <a:rPr lang="en-US" altLang="zh-CN" sz="1400" dirty="0"/>
              <a:t>16</a:t>
            </a:r>
            <a:r>
              <a:rPr lang="zh-CN" altLang="en-US" sz="1400" dirty="0"/>
              <a:t>重；</a:t>
            </a:r>
            <a:endParaRPr lang="zh-CN" altLang="en-US" sz="1400" dirty="0">
              <a:latin typeface="+mn-ea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314DD1BB-B06D-4F4F-B8E4-187588819036}"/>
              </a:ext>
            </a:extLst>
          </p:cNvPr>
          <p:cNvSpPr/>
          <p:nvPr/>
        </p:nvSpPr>
        <p:spPr>
          <a:xfrm>
            <a:off x="7740369" y="840463"/>
            <a:ext cx="4221376" cy="5567315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14600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CCFA39-203A-BA5C-107C-3640511016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rgbClr val="006AB7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仪器标准品测试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3406172-CDD6-4344-9FC8-E76F5DC45882}"/>
              </a:ext>
            </a:extLst>
          </p:cNvPr>
          <p:cNvSpPr txBox="1"/>
          <p:nvPr/>
        </p:nvSpPr>
        <p:spPr>
          <a:xfrm>
            <a:off x="543530" y="724427"/>
            <a:ext cx="11459079" cy="59641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600" dirty="0">
                <a:latin typeface="+mn-ea"/>
              </a:rPr>
              <a:t>标准品：稳定的，</a:t>
            </a:r>
            <a:r>
              <a:rPr lang="zh-CN" altLang="en-US" sz="1600" dirty="0"/>
              <a:t>已知浓度的，扩增效率和样品接近的，用于构建标准曲线；</a:t>
            </a:r>
            <a:endParaRPr lang="en-US" altLang="zh-CN" sz="16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600" dirty="0">
                <a:latin typeface="+mn-ea"/>
              </a:rPr>
              <a:t>标准曲线：</a:t>
            </a:r>
            <a:r>
              <a:rPr lang="zh-CN" altLang="en-US" sz="1600" dirty="0"/>
              <a:t>对标准品稀释成</a:t>
            </a:r>
            <a:r>
              <a:rPr lang="en-US" altLang="zh-CN" sz="1600" dirty="0"/>
              <a:t>5-6</a:t>
            </a:r>
            <a:r>
              <a:rPr lang="zh-CN" altLang="en-US" sz="1600" dirty="0"/>
              <a:t>种不同浓度，并且能涵盖样本预期浓度范围，稀释浓度</a:t>
            </a:r>
            <a:r>
              <a:rPr lang="en-US" altLang="zh-CN" sz="1600" dirty="0"/>
              <a:t>10</a:t>
            </a:r>
            <a:r>
              <a:rPr lang="en-US" altLang="zh-CN" sz="1600" baseline="30000" dirty="0"/>
              <a:t>n</a:t>
            </a:r>
            <a:r>
              <a:rPr lang="zh-CN" altLang="en-US" sz="1600" dirty="0"/>
              <a:t>；</a:t>
            </a:r>
            <a:endParaRPr lang="en-US" altLang="zh-CN" sz="16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600" dirty="0"/>
              <a:t>溶解曲线：荧光信号在一个循环的退火温度后随着温度升高溶解，</a:t>
            </a:r>
            <a:r>
              <a:rPr lang="zh-CN" altLang="en-US" sz="1600" dirty="0">
                <a:solidFill>
                  <a:srgbClr val="FF0000"/>
                </a:solidFill>
              </a:rPr>
              <a:t>扩增曲线用溶解曲线的峰值？</a:t>
            </a:r>
            <a:endParaRPr lang="en-US" altLang="zh-CN" sz="1600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endParaRPr lang="en-US" altLang="zh-CN" sz="1600" dirty="0"/>
          </a:p>
          <a:p>
            <a:pPr>
              <a:lnSpc>
                <a:spcPct val="150000"/>
              </a:lnSpc>
            </a:pPr>
            <a:r>
              <a:rPr lang="zh-CN" altLang="en-US" sz="1600" dirty="0"/>
              <a:t>先用标准品测试仪器的性能指标（基线、阈值线等），排除掉影响因素（光路、电路等），标准品测出的</a:t>
            </a:r>
            <a:r>
              <a:rPr lang="zh-CN" altLang="en-US" sz="1600" dirty="0">
                <a:solidFill>
                  <a:srgbClr val="FF0000"/>
                </a:solidFill>
              </a:rPr>
              <a:t>斜率</a:t>
            </a:r>
            <a:r>
              <a:rPr lang="en-US" altLang="zh-CN" sz="1600" dirty="0">
                <a:solidFill>
                  <a:srgbClr val="FF0000"/>
                </a:solidFill>
              </a:rPr>
              <a:t>-3.8~-3.1</a:t>
            </a:r>
            <a:r>
              <a:rPr lang="en-US" altLang="zh-CN" sz="1600" dirty="0"/>
              <a:t>(</a:t>
            </a:r>
            <a:r>
              <a:rPr lang="zh-CN" altLang="en-US" sz="1600" dirty="0"/>
              <a:t>对应扩增效率为</a:t>
            </a:r>
            <a:r>
              <a:rPr lang="en-US" altLang="zh-CN" sz="1600" dirty="0"/>
              <a:t>83.3%~110%)</a:t>
            </a:r>
            <a:r>
              <a:rPr lang="zh-CN" altLang="en-US" sz="1600" dirty="0">
                <a:solidFill>
                  <a:srgbClr val="FF0000"/>
                </a:solidFill>
              </a:rPr>
              <a:t> ，相关系数（</a:t>
            </a:r>
            <a:r>
              <a:rPr lang="en-US" altLang="zh-CN" sz="1600" dirty="0">
                <a:solidFill>
                  <a:srgbClr val="FF0000"/>
                </a:solidFill>
              </a:rPr>
              <a:t>R&gt;0.99</a:t>
            </a:r>
            <a:r>
              <a:rPr lang="zh-CN" altLang="en-US" sz="1600" dirty="0">
                <a:solidFill>
                  <a:srgbClr val="FF0000"/>
                </a:solidFill>
              </a:rPr>
              <a:t>）</a:t>
            </a:r>
            <a:r>
              <a:rPr lang="zh-CN" altLang="en-US" sz="1600" dirty="0"/>
              <a:t>等重要参数在范围内。</a:t>
            </a:r>
            <a:endParaRPr lang="en-US" altLang="zh-CN" sz="1600" dirty="0"/>
          </a:p>
          <a:p>
            <a:pPr>
              <a:lnSpc>
                <a:spcPct val="150000"/>
              </a:lnSpc>
            </a:pPr>
            <a:endParaRPr lang="en-US" altLang="zh-CN" sz="1600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rgbClr val="FF0000"/>
                </a:solidFill>
              </a:rPr>
              <a:t>准备物料：已知浓度标准品，引物、荧光探针等试剂，仪器</a:t>
            </a:r>
            <a:endParaRPr lang="en-US" altLang="zh-CN" sz="1600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endParaRPr lang="en-US" altLang="zh-CN" sz="1600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rgbClr val="FF0000"/>
                </a:solidFill>
              </a:rPr>
              <a:t>测试方案：</a:t>
            </a:r>
            <a:endParaRPr lang="en-US" altLang="zh-CN" sz="1600" dirty="0">
              <a:solidFill>
                <a:srgbClr val="FF0000"/>
              </a:solidFill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 dirty="0">
                <a:latin typeface="+mn-ea"/>
              </a:rPr>
              <a:t>仪器的升降温测试，及</a:t>
            </a:r>
            <a:r>
              <a:rPr lang="en-US" altLang="zh-CN" sz="1600" dirty="0">
                <a:latin typeface="+mn-ea"/>
              </a:rPr>
              <a:t>40</a:t>
            </a:r>
            <a:r>
              <a:rPr lang="zh-CN" altLang="en-US" sz="1600" dirty="0">
                <a:latin typeface="+mn-ea"/>
              </a:rPr>
              <a:t>个循环时间在</a:t>
            </a:r>
            <a:r>
              <a:rPr lang="en-US" altLang="zh-CN" sz="1600" dirty="0">
                <a:latin typeface="+mn-ea"/>
              </a:rPr>
              <a:t>30</a:t>
            </a:r>
            <a:r>
              <a:rPr lang="zh-CN" altLang="en-US" sz="1600" dirty="0">
                <a:latin typeface="+mn-ea"/>
              </a:rPr>
              <a:t>分钟</a:t>
            </a:r>
            <a:r>
              <a:rPr lang="en-US" altLang="zh-CN" sz="1600" dirty="0">
                <a:latin typeface="+mn-ea"/>
              </a:rPr>
              <a:t>-1</a:t>
            </a:r>
            <a:r>
              <a:rPr lang="zh-CN" altLang="en-US" sz="1600" dirty="0">
                <a:latin typeface="+mn-ea"/>
              </a:rPr>
              <a:t>小时；</a:t>
            </a:r>
            <a:endParaRPr lang="en-US" altLang="zh-CN" sz="16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 dirty="0">
                <a:latin typeface="+mn-ea"/>
              </a:rPr>
              <a:t>单个孔标准品测试，整个实验都检测荧光信号，并且软件记录可以区分各个温度时期的数据，可以单独拉出来做分析；</a:t>
            </a:r>
            <a:endParaRPr lang="en-US" altLang="zh-CN" sz="16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1600" dirty="0">
                <a:latin typeface="+mn-ea"/>
              </a:rPr>
              <a:t>4</a:t>
            </a:r>
            <a:r>
              <a:rPr lang="zh-CN" altLang="en-US" sz="1600" dirty="0">
                <a:latin typeface="+mn-ea"/>
              </a:rPr>
              <a:t>个孔用</a:t>
            </a:r>
            <a:r>
              <a:rPr lang="en-US" altLang="zh-CN" sz="1600" dirty="0"/>
              <a:t>10</a:t>
            </a:r>
            <a:r>
              <a:rPr lang="en-US" altLang="zh-CN" sz="1600" baseline="30000" dirty="0"/>
              <a:t>1    </a:t>
            </a:r>
            <a:r>
              <a:rPr lang="en-US" altLang="zh-CN" sz="1600" dirty="0"/>
              <a:t>10</a:t>
            </a:r>
            <a:r>
              <a:rPr lang="en-US" altLang="zh-CN" sz="1600" baseline="30000" dirty="0"/>
              <a:t>2</a:t>
            </a:r>
            <a:r>
              <a:rPr lang="en-US" altLang="zh-CN" sz="1600" dirty="0"/>
              <a:t>  10</a:t>
            </a:r>
            <a:r>
              <a:rPr lang="en-US" altLang="zh-CN" sz="1600" baseline="30000" dirty="0"/>
              <a:t>3</a:t>
            </a:r>
            <a:r>
              <a:rPr lang="en-US" altLang="zh-CN" sz="1600" dirty="0"/>
              <a:t>  10</a:t>
            </a:r>
            <a:r>
              <a:rPr lang="en-US" altLang="zh-CN" sz="1600" baseline="30000" dirty="0"/>
              <a:t>4</a:t>
            </a:r>
            <a:r>
              <a:rPr lang="zh-CN" altLang="en-US" sz="1600" dirty="0">
                <a:latin typeface="+mn-ea"/>
              </a:rPr>
              <a:t>浓度标准品，单路光轮询检测；分别用不同的标准品测试</a:t>
            </a:r>
            <a:r>
              <a:rPr lang="en-US" altLang="zh-CN" sz="1600" dirty="0">
                <a:latin typeface="+mn-ea"/>
              </a:rPr>
              <a:t>4</a:t>
            </a:r>
            <a:r>
              <a:rPr lang="zh-CN" altLang="en-US" sz="1600" dirty="0">
                <a:latin typeface="+mn-ea"/>
              </a:rPr>
              <a:t>路光；</a:t>
            </a:r>
            <a:endParaRPr lang="en-US" altLang="zh-CN" sz="16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1600" dirty="0">
                <a:latin typeface="+mn-ea"/>
              </a:rPr>
              <a:t>4</a:t>
            </a:r>
            <a:r>
              <a:rPr lang="zh-CN" altLang="en-US" sz="1600" dirty="0">
                <a:latin typeface="+mn-ea"/>
              </a:rPr>
              <a:t>个孔不同的标准品调试出仪器的性能参数；</a:t>
            </a:r>
            <a:endParaRPr lang="en-US" altLang="zh-CN" sz="16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 dirty="0">
                <a:latin typeface="+mn-ea"/>
              </a:rPr>
              <a:t>样本测试；</a:t>
            </a:r>
            <a:endParaRPr lang="en-US" altLang="zh-CN" sz="16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1600" b="1" dirty="0"/>
              <a:t>Ct</a:t>
            </a:r>
            <a:r>
              <a:rPr lang="zh-CN" altLang="en-US" sz="1600" b="1" dirty="0"/>
              <a:t>值计算法外的其他算法对比测试；</a:t>
            </a:r>
            <a:endParaRPr lang="en-US" altLang="zh-CN" sz="1600" dirty="0">
              <a:latin typeface="+mn-ea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1FB6D21-BB42-4E47-9CB3-BBE7C8B08E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1268" y="798992"/>
            <a:ext cx="1491778" cy="995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2761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A99F6722-90F0-A50A-7F20-5DEE54A3C5CE}"/>
              </a:ext>
            </a:extLst>
          </p:cNvPr>
          <p:cNvSpPr txBox="1"/>
          <p:nvPr/>
        </p:nvSpPr>
        <p:spPr>
          <a:xfrm>
            <a:off x="4918887" y="2782669"/>
            <a:ext cx="26249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CN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you</a:t>
            </a:r>
            <a:r>
              <a:rPr kumimoji="1" lang="en-US" altLang="zh-CN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kumimoji="1" lang="zh-CN" altLang="en-US" sz="3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E328B6F-88D2-CBBA-7EE9-58A0AA9789CD}"/>
              </a:ext>
            </a:extLst>
          </p:cNvPr>
          <p:cNvSpPr txBox="1"/>
          <p:nvPr/>
        </p:nvSpPr>
        <p:spPr>
          <a:xfrm>
            <a:off x="5536238" y="3429000"/>
            <a:ext cx="27429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谢谢</a:t>
            </a:r>
          </a:p>
        </p:txBody>
      </p:sp>
    </p:spTree>
    <p:extLst>
      <p:ext uri="{BB962C8B-B14F-4D97-AF65-F5344CB8AC3E}">
        <p14:creationId xmlns:p14="http://schemas.microsoft.com/office/powerpoint/2010/main" val="40081438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演示文稿6" id="{3C638311-16C0-BB49-8D4C-2323DF8DEE73}" vid="{F3BD2C27-8965-DF43-924E-AF1FCA3AAD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华大智造PPT模板_2023_v2 - 副本</Template>
  <TotalTime>4464</TotalTime>
  <Words>1508</Words>
  <Application>Microsoft Office PowerPoint</Application>
  <PresentationFormat>宽屏</PresentationFormat>
  <Paragraphs>83</Paragraphs>
  <Slides>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16" baseType="lpstr">
      <vt:lpstr>等线</vt:lpstr>
      <vt:lpstr>黑体</vt:lpstr>
      <vt:lpstr>Arial</vt:lpstr>
      <vt:lpstr>等线 Light</vt:lpstr>
      <vt:lpstr>Wingdings</vt:lpstr>
      <vt:lpstr>MGI Medium</vt:lpstr>
      <vt:lpstr>思源黑体 CN Bold</vt:lpstr>
      <vt:lpstr>-apple-system</vt:lpstr>
      <vt:lpstr>Office 主题​​</vt:lpstr>
      <vt:lpstr>PowerPoint 演示文稿</vt:lpstr>
      <vt:lpstr>PCR与QPCR</vt:lpstr>
      <vt:lpstr>QPCR扩增曲线</vt:lpstr>
      <vt:lpstr>计算公式</vt:lpstr>
      <vt:lpstr>影响因素</vt:lpstr>
      <vt:lpstr>仪器标准品测试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刘灵韫(Lingyun Liu)</dc:creator>
  <cp:lastModifiedBy>彭美超(Meichao Peng)</cp:lastModifiedBy>
  <cp:revision>89</cp:revision>
  <dcterms:created xsi:type="dcterms:W3CDTF">2023-06-08T01:44:36Z</dcterms:created>
  <dcterms:modified xsi:type="dcterms:W3CDTF">2023-07-06T08:18:35Z</dcterms:modified>
</cp:coreProperties>
</file>